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Default Extension="jpeg" ContentType="image/jpeg"/>
  <Override PartName="/ppt/slideLayouts/slideLayout2.xml" ContentType="application/vnd.openxmlformats-officedocument.presentationml.slideLayout+xml"/>
  <Override PartName="/ppt/slideLayouts/slideLayout3.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Default Extension="png" ContentType="image/png"/>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Lst>
  <p:sldIdLst>
    <p:sldId id="256" r:id="rId2"/>
    <p:sldId id="257" r:id="rId3"/>
    <p:sldId id="258" r:id="rId4"/>
    <p:sldId id="263" r:id="rId5"/>
    <p:sldId id="260" r:id="rId6"/>
    <p:sldId id="262" r:id="rId7"/>
    <p:sldId id="264" r:id="rId8"/>
    <p:sldId id="265" r:id="rId9"/>
    <p:sldId id="266" r:id="rId10"/>
    <p:sldId id="267" r:id="rId11"/>
    <p:sldId id="268" r:id="rId12"/>
    <p:sldId id="269" r:id="rId13"/>
    <p:sldId id="270" r:id="rId14"/>
    <p:sldId id="271" r:id="rId15"/>
    <p:sldId id="272" r:id="rId16"/>
    <p:sldId id="273" r:id="rId17"/>
    <p:sldId id="274" r:id="rId18"/>
    <p:sldId id="286" r:id="rId19"/>
    <p:sldId id="275" r:id="rId20"/>
    <p:sldId id="276" r:id="rId21"/>
    <p:sldId id="277" r:id="rId22"/>
    <p:sldId id="278" r:id="rId23"/>
    <p:sldId id="279" r:id="rId24"/>
    <p:sldId id="280" r:id="rId25"/>
    <p:sldId id="281" r:id="rId26"/>
    <p:sldId id="282" r:id="rId27"/>
    <p:sldId id="283" r:id="rId28"/>
    <p:sldId id="285" r:id="rId2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947A3"/>
    <a:srgbClr val="FF99CC"/>
    <a:srgbClr val="00FF00"/>
  </p:clrMru>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5620"/>
    <p:restoredTop sz="94660"/>
  </p:normalViewPr>
  <p:slideViewPr>
    <p:cSldViewPr>
      <p:cViewPr varScale="1">
        <p:scale>
          <a:sx n="82" d="100"/>
          <a:sy n="82" d="100"/>
        </p:scale>
        <p:origin x="-1474" y="-91"/>
      </p:cViewPr>
      <p:guideLst>
        <p:guide orient="horz" pos="216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2"/>
      </p:bgRef>
    </p:bg>
    <p:spTree>
      <p:nvGrpSpPr>
        <p:cNvPr id="1" name=""/>
        <p:cNvGrpSpPr/>
        <p:nvPr/>
      </p:nvGrpSpPr>
      <p:grpSpPr>
        <a:xfrm>
          <a:off x="0" y="0"/>
          <a:ext cx="0" cy="0"/>
          <a:chOff x="0" y="0"/>
          <a:chExt cx="0" cy="0"/>
        </a:xfrm>
      </p:grpSpPr>
      <p:sp>
        <p:nvSpPr>
          <p:cNvPr id="15" name="Rectangle 14"/>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9" name="Rectangle 18"/>
          <p:cNvSpPr>
            <a:spLocks noChangeArrowheads="1"/>
          </p:cNvSpPr>
          <p:nvPr/>
        </p:nvSpPr>
        <p:spPr bwMode="white">
          <a:xfrm>
            <a:off x="8991600" y="3048"/>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8" name="Rectangle 17"/>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6" name="Rectangle 15"/>
          <p:cNvSpPr>
            <a:spLocks noChangeArrowheads="1"/>
          </p:cNvSpPr>
          <p:nvPr/>
        </p:nvSpPr>
        <p:spPr bwMode="white">
          <a:xfrm>
            <a:off x="0" y="0"/>
            <a:ext cx="9144000" cy="25146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2" name="Rectangle 11"/>
          <p:cNvSpPr>
            <a:spLocks noChangeArrowheads="1"/>
          </p:cNvSpPr>
          <p:nvPr/>
        </p:nvSpPr>
        <p:spPr bwMode="auto">
          <a:xfrm>
            <a:off x="146304" y="6391656"/>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9" name="Subtitle 8"/>
          <p:cNvSpPr>
            <a:spLocks noGrp="1"/>
          </p:cNvSpPr>
          <p:nvPr>
            <p:ph type="subTitle" idx="1"/>
          </p:nvPr>
        </p:nvSpPr>
        <p:spPr>
          <a:xfrm>
            <a:off x="1371600" y="2819400"/>
            <a:ext cx="6400800" cy="1752600"/>
          </a:xfrm>
        </p:spPr>
        <p:txBody>
          <a:bodyPr/>
          <a:lstStyle>
            <a:lvl1pPr marL="0" indent="0" algn="ctr">
              <a:buNone/>
              <a:defRPr sz="1600" b="1" cap="all" spc="250" baseline="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28" name="Date Placeholder 27"/>
          <p:cNvSpPr>
            <a:spLocks noGrp="1"/>
          </p:cNvSpPr>
          <p:nvPr>
            <p:ph type="dt" sz="half" idx="10"/>
          </p:nvPr>
        </p:nvSpPr>
        <p:spPr/>
        <p:txBody>
          <a:bodyPr/>
          <a:lstStyle/>
          <a:p>
            <a:fld id="{5A2EBF56-8FC0-4A7E-BAED-C292B9F427F6}" type="datetimeFigureOut">
              <a:rPr lang="en-US" smtClean="0"/>
              <a:pPr/>
              <a:t>3/14/2025</a:t>
            </a:fld>
            <a:endParaRPr lang="en-US"/>
          </a:p>
        </p:txBody>
      </p:sp>
      <p:sp>
        <p:nvSpPr>
          <p:cNvPr id="17" name="Footer Placeholder 16"/>
          <p:cNvSpPr>
            <a:spLocks noGrp="1"/>
          </p:cNvSpPr>
          <p:nvPr>
            <p:ph type="ftr" sz="quarter" idx="11"/>
          </p:nvPr>
        </p:nvSpPr>
        <p:spPr/>
        <p:txBody>
          <a:bodyPr/>
          <a:lstStyle/>
          <a:p>
            <a:endParaRPr lang="en-US"/>
          </a:p>
        </p:txBody>
      </p:sp>
      <p:sp>
        <p:nvSpPr>
          <p:cNvPr id="7" name="Straight Connector 6"/>
          <p:cNvSpPr>
            <a:spLocks noChangeShapeType="1"/>
          </p:cNvSpPr>
          <p:nvPr/>
        </p:nvSpPr>
        <p:spPr bwMode="auto">
          <a:xfrm>
            <a:off x="155448" y="2420112"/>
            <a:ext cx="8833104"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0" name="Rectangle 9"/>
          <p:cNvSpPr>
            <a:spLocks noChangeArrowheads="1"/>
          </p:cNvSpPr>
          <p:nvPr/>
        </p:nvSpPr>
        <p:spPr bwMode="auto">
          <a:xfrm>
            <a:off x="152400" y="152400"/>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3" name="Oval 12"/>
          <p:cNvSpPr/>
          <p:nvPr/>
        </p:nvSpPr>
        <p:spPr>
          <a:xfrm>
            <a:off x="4267200" y="2115312"/>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4" name="Oval 13"/>
          <p:cNvSpPr/>
          <p:nvPr/>
        </p:nvSpPr>
        <p:spPr>
          <a:xfrm>
            <a:off x="4361688" y="2209800"/>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9" name="Slide Number Placeholder 28"/>
          <p:cNvSpPr>
            <a:spLocks noGrp="1"/>
          </p:cNvSpPr>
          <p:nvPr>
            <p:ph type="sldNum" sz="quarter" idx="12"/>
          </p:nvPr>
        </p:nvSpPr>
        <p:spPr>
          <a:xfrm>
            <a:off x="4343400" y="2199450"/>
            <a:ext cx="457200" cy="441325"/>
          </a:xfrm>
        </p:spPr>
        <p:txBody>
          <a:bodyPr/>
          <a:lstStyle>
            <a:lvl1pPr>
              <a:defRPr>
                <a:solidFill>
                  <a:schemeClr val="accent3">
                    <a:shade val="75000"/>
                  </a:schemeClr>
                </a:solidFill>
              </a:defRPr>
            </a:lvl1pPr>
          </a:lstStyle>
          <a:p>
            <a:fld id="{B8CE6AE7-D906-4C63-A1B3-D6D6B1A10DDE}" type="slidenum">
              <a:rPr lang="en-US" smtClean="0"/>
              <a:pPr/>
              <a:t>‹#›</a:t>
            </a:fld>
            <a:endParaRPr lang="en-US"/>
          </a:p>
        </p:txBody>
      </p:sp>
      <p:sp>
        <p:nvSpPr>
          <p:cNvPr id="8" name="Title 7"/>
          <p:cNvSpPr>
            <a:spLocks noGrp="1"/>
          </p:cNvSpPr>
          <p:nvPr>
            <p:ph type="ctrTitle"/>
          </p:nvPr>
        </p:nvSpPr>
        <p:spPr>
          <a:xfrm>
            <a:off x="685800" y="381000"/>
            <a:ext cx="7772400" cy="1752600"/>
          </a:xfrm>
        </p:spPr>
        <p:txBody>
          <a:bodyPr anchor="b"/>
          <a:lstStyle>
            <a:lvl1pPr>
              <a:defRPr sz="4200">
                <a:solidFill>
                  <a:schemeClr val="accent1"/>
                </a:solidFill>
              </a:defRPr>
            </a:lvl1pPr>
          </a:lstStyle>
          <a:p>
            <a:r>
              <a:rPr kumimoji="0" lang="en-US" smtClean="0"/>
              <a:t>Click to edit Master title style</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5A2EBF56-8FC0-4A7E-BAED-C292B9F427F6}" type="datetimeFigureOut">
              <a:rPr lang="en-US" smtClean="0"/>
              <a:pPr/>
              <a:t>3/14/2025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CE6AE7-D906-4C63-A1B3-D6D6B1A10DDE}"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bg>
      <p:bgRef idx="1001">
        <a:schemeClr val="bg2"/>
      </p:bgRef>
    </p:bg>
    <p:spTree>
      <p:nvGrpSpPr>
        <p:cNvPr id="1" name=""/>
        <p:cNvGrpSpPr/>
        <p:nvPr/>
      </p:nvGrpSpPr>
      <p:grpSpPr>
        <a:xfrm>
          <a:off x="0" y="0"/>
          <a:ext cx="0" cy="0"/>
          <a:chOff x="0" y="0"/>
          <a:chExt cx="0" cy="0"/>
        </a:xfrm>
      </p:grpSpPr>
      <p:sp>
        <p:nvSpPr>
          <p:cNvPr id="7" name="Rectangle 6"/>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8" name="Rectangle 7"/>
          <p:cNvSpPr>
            <a:spLocks noChangeArrowheads="1"/>
          </p:cNvSpPr>
          <p:nvPr/>
        </p:nvSpPr>
        <p:spPr bwMode="white">
          <a:xfrm>
            <a:off x="7010400" y="0"/>
            <a:ext cx="21336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9" name="Rectangle 8"/>
          <p:cNvSpPr>
            <a:spLocks noChangeArrowheads="1"/>
          </p:cNvSpPr>
          <p:nvPr/>
        </p:nvSpPr>
        <p:spPr bwMode="white">
          <a:xfrm>
            <a:off x="0" y="0"/>
            <a:ext cx="9144000" cy="155448"/>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0" name="Rectangle 9"/>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1" name="Rectangle 10"/>
          <p:cNvSpPr>
            <a:spLocks noChangeArrowheads="1"/>
          </p:cNvSpPr>
          <p:nvPr/>
        </p:nvSpPr>
        <p:spPr bwMode="auto">
          <a:xfrm>
            <a:off x="146304" y="6391656"/>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2" name="Rectangle 11"/>
          <p:cNvSpPr>
            <a:spLocks noChangeArrowheads="1"/>
          </p:cNvSpPr>
          <p:nvPr/>
        </p:nvSpPr>
        <p:spPr bwMode="auto">
          <a:xfrm>
            <a:off x="152400" y="155448"/>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3" name="Straight Connector 12"/>
          <p:cNvSpPr>
            <a:spLocks noChangeShapeType="1"/>
          </p:cNvSpPr>
          <p:nvPr/>
        </p:nvSpPr>
        <p:spPr bwMode="auto">
          <a:xfrm rot="5400000">
            <a:off x="4021836" y="3278124"/>
            <a:ext cx="6245352" cy="0"/>
          </a:xfrm>
          <a:prstGeom prst="line">
            <a:avLst/>
          </a:prstGeom>
          <a:noFill/>
          <a:ln w="9525"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4" name="Oval 13"/>
          <p:cNvSpPr/>
          <p:nvPr/>
        </p:nvSpPr>
        <p:spPr>
          <a:xfrm>
            <a:off x="6839712" y="2925763"/>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5" name="Oval 14"/>
          <p:cNvSpPr/>
          <p:nvPr/>
        </p:nvSpPr>
        <p:spPr>
          <a:xfrm>
            <a:off x="6934200" y="3020251"/>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6" name="Slide Number Placeholder 5"/>
          <p:cNvSpPr>
            <a:spLocks noGrp="1"/>
          </p:cNvSpPr>
          <p:nvPr>
            <p:ph type="sldNum" sz="quarter" idx="12"/>
          </p:nvPr>
        </p:nvSpPr>
        <p:spPr>
          <a:xfrm>
            <a:off x="6915912" y="3009901"/>
            <a:ext cx="457200" cy="441325"/>
          </a:xfrm>
        </p:spPr>
        <p:txBody>
          <a:bodyPr/>
          <a:lstStyle/>
          <a:p>
            <a:fld id="{B8CE6AE7-D906-4C63-A1B3-D6D6B1A10DDE}" type="slidenum">
              <a:rPr lang="en-US" smtClean="0"/>
              <a:pPr/>
              <a:t>‹#›</a:t>
            </a:fld>
            <a:endParaRPr lang="en-US"/>
          </a:p>
        </p:txBody>
      </p:sp>
      <p:sp>
        <p:nvSpPr>
          <p:cNvPr id="3" name="Vertical Text Placeholder 2"/>
          <p:cNvSpPr>
            <a:spLocks noGrp="1"/>
          </p:cNvSpPr>
          <p:nvPr>
            <p:ph type="body" orient="vert" idx="1"/>
          </p:nvPr>
        </p:nvSpPr>
        <p:spPr>
          <a:xfrm>
            <a:off x="304800" y="304800"/>
            <a:ext cx="6553200" cy="5821366"/>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5A2EBF56-8FC0-4A7E-BAED-C292B9F427F6}" type="datetimeFigureOut">
              <a:rPr lang="en-US" smtClean="0"/>
              <a:pPr/>
              <a:t>3/14/2025</a:t>
            </a:fld>
            <a:endParaRPr lang="en-US"/>
          </a:p>
        </p:txBody>
      </p:sp>
      <p:sp>
        <p:nvSpPr>
          <p:cNvPr id="5" name="Footer Placeholder 4"/>
          <p:cNvSpPr>
            <a:spLocks noGrp="1"/>
          </p:cNvSpPr>
          <p:nvPr>
            <p:ph type="ftr" sz="quarter" idx="11"/>
          </p:nvPr>
        </p:nvSpPr>
        <p:spPr/>
        <p:txBody>
          <a:bodyPr/>
          <a:lstStyle/>
          <a:p>
            <a:endParaRPr lang="en-US"/>
          </a:p>
        </p:txBody>
      </p:sp>
      <p:sp>
        <p:nvSpPr>
          <p:cNvPr id="2" name="Vertical Title 1"/>
          <p:cNvSpPr>
            <a:spLocks noGrp="1"/>
          </p:cNvSpPr>
          <p:nvPr>
            <p:ph type="title" orient="vert"/>
          </p:nvPr>
        </p:nvSpPr>
        <p:spPr>
          <a:xfrm>
            <a:off x="7391400" y="304801"/>
            <a:ext cx="1447800" cy="5851525"/>
          </a:xfrm>
        </p:spPr>
        <p:txBody>
          <a:bodyPr vert="eaVert"/>
          <a:lstStyle/>
          <a:p>
            <a:r>
              <a:rPr kumimoji="0" lang="en-US" smtClean="0"/>
              <a:t>Click to edit Master title style</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3">
                    <a:shade val="75000"/>
                  </a:schemeClr>
                </a:solidFill>
              </a:defRPr>
            </a:lvl1pPr>
          </a:lstStyle>
          <a:p>
            <a:r>
              <a:rPr kumimoji="0" lang="en-US" smtClean="0"/>
              <a:t>Click to edit Master title style</a:t>
            </a:r>
            <a:endParaRPr kumimoji="0" lang="en-US"/>
          </a:p>
        </p:txBody>
      </p:sp>
      <p:sp>
        <p:nvSpPr>
          <p:cNvPr id="4" name="Date Placeholder 3"/>
          <p:cNvSpPr>
            <a:spLocks noGrp="1"/>
          </p:cNvSpPr>
          <p:nvPr>
            <p:ph type="dt" sz="half" idx="10"/>
          </p:nvPr>
        </p:nvSpPr>
        <p:spPr/>
        <p:txBody>
          <a:bodyPr/>
          <a:lstStyle/>
          <a:p>
            <a:fld id="{5A2EBF56-8FC0-4A7E-BAED-C292B9F427F6}" type="datetimeFigureOut">
              <a:rPr lang="en-US" smtClean="0"/>
              <a:pPr/>
              <a:t>3/14/2025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4361688" y="1026372"/>
            <a:ext cx="457200" cy="441325"/>
          </a:xfrm>
        </p:spPr>
        <p:txBody>
          <a:bodyPr/>
          <a:lstStyle/>
          <a:p>
            <a:fld id="{B8CE6AE7-D906-4C63-A1B3-D6D6B1A10DDE}" type="slidenum">
              <a:rPr lang="en-US" smtClean="0"/>
              <a:pPr/>
              <a:t>‹#›</a:t>
            </a:fld>
            <a:endParaRPr lang="en-US"/>
          </a:p>
        </p:txBody>
      </p:sp>
      <p:sp>
        <p:nvSpPr>
          <p:cNvPr id="8" name="Content Placeholder 7"/>
          <p:cNvSpPr>
            <a:spLocks noGrp="1"/>
          </p:cNvSpPr>
          <p:nvPr>
            <p:ph sz="quarter" idx="1"/>
          </p:nvPr>
        </p:nvSpPr>
        <p:spPr>
          <a:xfrm>
            <a:off x="301752" y="1527048"/>
            <a:ext cx="8503920" cy="4572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1"/>
      </p:bgRef>
    </p:bg>
    <p:spTree>
      <p:nvGrpSpPr>
        <p:cNvPr id="1" name=""/>
        <p:cNvGrpSpPr/>
        <p:nvPr/>
      </p:nvGrpSpPr>
      <p:grpSpPr>
        <a:xfrm>
          <a:off x="0" y="0"/>
          <a:ext cx="0" cy="0"/>
          <a:chOff x="0" y="0"/>
          <a:chExt cx="0" cy="0"/>
        </a:xfrm>
      </p:grpSpPr>
      <p:sp>
        <p:nvSpPr>
          <p:cNvPr id="17" name="Rectangle 16"/>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5" name="Rectangle 14"/>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6" name="Rectangle 15"/>
          <p:cNvSpPr>
            <a:spLocks noChangeArrowheads="1"/>
          </p:cNvSpPr>
          <p:nvPr/>
        </p:nvSpPr>
        <p:spPr bwMode="white">
          <a:xfrm>
            <a:off x="0" y="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8" name="Rectangle 17"/>
          <p:cNvSpPr>
            <a:spLocks noChangeArrowheads="1"/>
          </p:cNvSpPr>
          <p:nvPr/>
        </p:nvSpPr>
        <p:spPr bwMode="white">
          <a:xfrm>
            <a:off x="8991600" y="1905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9" name="Rectangle 18"/>
          <p:cNvSpPr>
            <a:spLocks noChangeArrowheads="1"/>
          </p:cNvSpPr>
          <p:nvPr/>
        </p:nvSpPr>
        <p:spPr bwMode="white">
          <a:xfrm>
            <a:off x="152400" y="2286000"/>
            <a:ext cx="8833104" cy="3048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2" name="Rectangle 11"/>
          <p:cNvSpPr>
            <a:spLocks noChangeArrowheads="1"/>
          </p:cNvSpPr>
          <p:nvPr/>
        </p:nvSpPr>
        <p:spPr bwMode="auto">
          <a:xfrm>
            <a:off x="155448" y="142352"/>
            <a:ext cx="8833104" cy="2139696"/>
          </a:xfrm>
          <a:prstGeom prst="rect">
            <a:avLst/>
          </a:prstGeom>
          <a:solidFill>
            <a:schemeClr val="accent1"/>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3" name="Text Placeholder 2"/>
          <p:cNvSpPr>
            <a:spLocks noGrp="1"/>
          </p:cNvSpPr>
          <p:nvPr>
            <p:ph type="body" idx="1"/>
          </p:nvPr>
        </p:nvSpPr>
        <p:spPr>
          <a:xfrm>
            <a:off x="1368426" y="2743200"/>
            <a:ext cx="6480174" cy="1673225"/>
          </a:xfrm>
        </p:spPr>
        <p:txBody>
          <a:bodyPr anchor="t"/>
          <a:lstStyle>
            <a:lvl1pPr marL="0" indent="0" algn="ctr">
              <a:buNone/>
              <a:defRPr sz="1600" b="1" cap="all" spc="250" baseline="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13" name="Rectangle 12"/>
          <p:cNvSpPr>
            <a:spLocks noChangeArrowheads="1"/>
          </p:cNvSpPr>
          <p:nvPr/>
        </p:nvSpPr>
        <p:spPr bwMode="auto">
          <a:xfrm>
            <a:off x="146304" y="6391656"/>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4" name="Rectangle 13"/>
          <p:cNvSpPr>
            <a:spLocks noChangeArrowheads="1"/>
          </p:cNvSpPr>
          <p:nvPr/>
        </p:nvSpPr>
        <p:spPr bwMode="auto">
          <a:xfrm>
            <a:off x="152400" y="152400"/>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5" name="Footer Placeholder 4"/>
          <p:cNvSpPr>
            <a:spLocks noGrp="1"/>
          </p:cNvSpPr>
          <p:nvPr>
            <p:ph type="ftr" sz="quarter" idx="11"/>
          </p:nvPr>
        </p:nvSpPr>
        <p:spPr/>
        <p:txBody>
          <a:bodyPr/>
          <a:lstStyle/>
          <a:p>
            <a:endParaRPr lang="en-US"/>
          </a:p>
        </p:txBody>
      </p:sp>
      <p:sp>
        <p:nvSpPr>
          <p:cNvPr id="4" name="Date Placeholder 3"/>
          <p:cNvSpPr>
            <a:spLocks noGrp="1"/>
          </p:cNvSpPr>
          <p:nvPr>
            <p:ph type="dt" sz="half" idx="10"/>
          </p:nvPr>
        </p:nvSpPr>
        <p:spPr/>
        <p:txBody>
          <a:bodyPr/>
          <a:lstStyle/>
          <a:p>
            <a:fld id="{5A2EBF56-8FC0-4A7E-BAED-C292B9F427F6}" type="datetimeFigureOut">
              <a:rPr lang="en-US" smtClean="0"/>
              <a:pPr/>
              <a:t>3/14/2025</a:t>
            </a:fld>
            <a:endParaRPr lang="en-US"/>
          </a:p>
        </p:txBody>
      </p:sp>
      <p:sp>
        <p:nvSpPr>
          <p:cNvPr id="8" name="Straight Connector 7"/>
          <p:cNvSpPr>
            <a:spLocks noChangeShapeType="1"/>
          </p:cNvSpPr>
          <p:nvPr/>
        </p:nvSpPr>
        <p:spPr bwMode="auto">
          <a:xfrm>
            <a:off x="152400" y="2438400"/>
            <a:ext cx="8833104"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0" name="Oval 9"/>
          <p:cNvSpPr/>
          <p:nvPr/>
        </p:nvSpPr>
        <p:spPr>
          <a:xfrm>
            <a:off x="4267200" y="2115312"/>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Oval 10"/>
          <p:cNvSpPr/>
          <p:nvPr/>
        </p:nvSpPr>
        <p:spPr>
          <a:xfrm>
            <a:off x="4361688" y="2209800"/>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6" name="Slide Number Placeholder 5"/>
          <p:cNvSpPr>
            <a:spLocks noGrp="1"/>
          </p:cNvSpPr>
          <p:nvPr>
            <p:ph type="sldNum" sz="quarter" idx="12"/>
          </p:nvPr>
        </p:nvSpPr>
        <p:spPr>
          <a:xfrm>
            <a:off x="4343400" y="2199450"/>
            <a:ext cx="457200" cy="441325"/>
          </a:xfrm>
        </p:spPr>
        <p:txBody>
          <a:bodyPr/>
          <a:lstStyle>
            <a:lvl1pPr>
              <a:defRPr>
                <a:solidFill>
                  <a:schemeClr val="accent3">
                    <a:shade val="75000"/>
                  </a:schemeClr>
                </a:solidFill>
              </a:defRPr>
            </a:lvl1pPr>
          </a:lstStyle>
          <a:p>
            <a:fld id="{B8CE6AE7-D906-4C63-A1B3-D6D6B1A10DDE}" type="slidenum">
              <a:rPr lang="en-US" smtClean="0"/>
              <a:pPr/>
              <a:t>‹#›</a:t>
            </a:fld>
            <a:endParaRPr lang="en-US"/>
          </a:p>
        </p:txBody>
      </p:sp>
      <p:sp>
        <p:nvSpPr>
          <p:cNvPr id="2" name="Title 1"/>
          <p:cNvSpPr>
            <a:spLocks noGrp="1"/>
          </p:cNvSpPr>
          <p:nvPr>
            <p:ph type="title"/>
          </p:nvPr>
        </p:nvSpPr>
        <p:spPr>
          <a:xfrm>
            <a:off x="722313" y="533400"/>
            <a:ext cx="7772400" cy="1524000"/>
          </a:xfrm>
        </p:spPr>
        <p:txBody>
          <a:bodyPr anchor="b"/>
          <a:lstStyle>
            <a:lvl1pPr algn="ctr">
              <a:buNone/>
              <a:defRPr sz="4200" b="0" cap="none" baseline="0">
                <a:solidFill>
                  <a:srgbClr val="FFFFFF"/>
                </a:solidFill>
              </a:defRPr>
            </a:lvl1pPr>
          </a:lstStyle>
          <a:p>
            <a:r>
              <a:rPr kumimoji="0" lang="en-US" smtClean="0"/>
              <a:t>Click to edit Master title style</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301752" y="228600"/>
            <a:ext cx="8534400" cy="758952"/>
          </a:xfrm>
        </p:spPr>
        <p:txBody>
          <a:bodyPr/>
          <a:lstStyle/>
          <a:p>
            <a:r>
              <a:rPr kumimoji="0" lang="en-US" smtClean="0"/>
              <a:t>Click to edit Master title style</a:t>
            </a:r>
            <a:endParaRPr kumimoji="0" lang="en-US"/>
          </a:p>
        </p:txBody>
      </p:sp>
      <p:sp>
        <p:nvSpPr>
          <p:cNvPr id="5" name="Date Placeholder 4"/>
          <p:cNvSpPr>
            <a:spLocks noGrp="1"/>
          </p:cNvSpPr>
          <p:nvPr>
            <p:ph type="dt" sz="half" idx="10"/>
          </p:nvPr>
        </p:nvSpPr>
        <p:spPr>
          <a:xfrm>
            <a:off x="5791200" y="6409944"/>
            <a:ext cx="3044952" cy="365760"/>
          </a:xfrm>
        </p:spPr>
        <p:txBody>
          <a:bodyPr/>
          <a:lstStyle/>
          <a:p>
            <a:fld id="{5A2EBF56-8FC0-4A7E-BAED-C292B9F427F6}" type="datetimeFigureOut">
              <a:rPr lang="en-US" smtClean="0"/>
              <a:pPr/>
              <a:t>3/14/2025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CE6AE7-D906-4C63-A1B3-D6D6B1A10DDE}" type="slidenum">
              <a:rPr lang="en-US" smtClean="0"/>
              <a:pPr/>
              <a:t>‹#›</a:t>
            </a:fld>
            <a:endParaRPr lang="en-US"/>
          </a:p>
        </p:txBody>
      </p:sp>
      <p:sp>
        <p:nvSpPr>
          <p:cNvPr id="8" name="Straight Connector 7"/>
          <p:cNvSpPr>
            <a:spLocks noChangeShapeType="1"/>
          </p:cNvSpPr>
          <p:nvPr/>
        </p:nvSpPr>
        <p:spPr bwMode="auto">
          <a:xfrm flipV="1">
            <a:off x="4563080" y="1575652"/>
            <a:ext cx="8921" cy="4819557"/>
          </a:xfrm>
          <a:prstGeom prst="line">
            <a:avLst/>
          </a:prstGeom>
          <a:noFill/>
          <a:ln w="9525" cap="flat" cmpd="sng" algn="ctr">
            <a:solidFill>
              <a:schemeClr val="tx2"/>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0" name="Content Placeholder 9"/>
          <p:cNvSpPr>
            <a:spLocks noGrp="1"/>
          </p:cNvSpPr>
          <p:nvPr>
            <p:ph sz="half" idx="1"/>
          </p:nvPr>
        </p:nvSpPr>
        <p:spPr>
          <a:xfrm>
            <a:off x="301752" y="1371600"/>
            <a:ext cx="4038600" cy="4681728"/>
          </a:xfrm>
        </p:spPr>
        <p:txBody>
          <a:bodyPr/>
          <a:lstStyle>
            <a:lvl1pPr>
              <a:defRPr sz="2500"/>
            </a:lvl1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2" name="Content Placeholder 11"/>
          <p:cNvSpPr>
            <a:spLocks noGrp="1"/>
          </p:cNvSpPr>
          <p:nvPr>
            <p:ph sz="half" idx="2"/>
          </p:nvPr>
        </p:nvSpPr>
        <p:spPr>
          <a:xfrm>
            <a:off x="4800600" y="1371600"/>
            <a:ext cx="4038600" cy="4681728"/>
          </a:xfrm>
        </p:spPr>
        <p:txBody>
          <a:bodyPr/>
          <a:lstStyle>
            <a:lvl1pPr>
              <a:defRPr sz="2500"/>
            </a:lvl1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bg>
      <p:bgRef idx="1001">
        <a:schemeClr val="bg2"/>
      </p:bgRef>
    </p:bg>
    <p:spTree>
      <p:nvGrpSpPr>
        <p:cNvPr id="1" name=""/>
        <p:cNvGrpSpPr/>
        <p:nvPr/>
      </p:nvGrpSpPr>
      <p:grpSpPr>
        <a:xfrm>
          <a:off x="0" y="0"/>
          <a:ext cx="0" cy="0"/>
          <a:chOff x="0" y="0"/>
          <a:chExt cx="0" cy="0"/>
        </a:xfrm>
      </p:grpSpPr>
      <p:sp>
        <p:nvSpPr>
          <p:cNvPr id="10" name="Straight Connector 9"/>
          <p:cNvSpPr>
            <a:spLocks noChangeShapeType="1"/>
          </p:cNvSpPr>
          <p:nvPr/>
        </p:nvSpPr>
        <p:spPr bwMode="auto">
          <a:xfrm flipV="1">
            <a:off x="4572000" y="2200275"/>
            <a:ext cx="0" cy="4187952"/>
          </a:xfrm>
          <a:prstGeom prst="line">
            <a:avLst/>
          </a:prstGeom>
          <a:noFill/>
          <a:ln w="9525" cap="flat" cmpd="sng" algn="ctr">
            <a:solidFill>
              <a:schemeClr val="tx2"/>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20" name="Rectangle 19"/>
          <p:cNvSpPr>
            <a:spLocks noChangeArrowheads="1"/>
          </p:cNvSpPr>
          <p:nvPr/>
        </p:nvSpPr>
        <p:spPr bwMode="white">
          <a:xfrm>
            <a:off x="0" y="0"/>
            <a:ext cx="9144000" cy="14478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9" name="Rectangle 18"/>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21" name="Rectangle 20"/>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22" name="Rectangle 21"/>
          <p:cNvSpPr>
            <a:spLocks noChangeArrowheads="1"/>
          </p:cNvSpPr>
          <p:nvPr/>
        </p:nvSpPr>
        <p:spPr bwMode="white">
          <a:xfrm>
            <a:off x="899160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1" name="Rectangle 10"/>
          <p:cNvSpPr/>
          <p:nvPr/>
        </p:nvSpPr>
        <p:spPr>
          <a:xfrm>
            <a:off x="152400" y="1371600"/>
            <a:ext cx="8833104" cy="914400"/>
          </a:xfrm>
          <a:prstGeom prst="rect">
            <a:avLst/>
          </a:prstGeom>
          <a:solidFill>
            <a:schemeClr val="accent1"/>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Rectangle 12"/>
          <p:cNvSpPr>
            <a:spLocks noChangeArrowheads="1"/>
          </p:cNvSpPr>
          <p:nvPr/>
        </p:nvSpPr>
        <p:spPr bwMode="auto">
          <a:xfrm>
            <a:off x="145923" y="6391656"/>
            <a:ext cx="8833104" cy="310896"/>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3" name="Text Placeholder 2"/>
          <p:cNvSpPr>
            <a:spLocks noGrp="1"/>
          </p:cNvSpPr>
          <p:nvPr>
            <p:ph type="body" idx="1"/>
          </p:nvPr>
        </p:nvSpPr>
        <p:spPr>
          <a:xfrm>
            <a:off x="301752" y="1524000"/>
            <a:ext cx="4040188" cy="732974"/>
          </a:xfrm>
          <a:noFill/>
          <a:ln w="15875" cap="rnd" cmpd="sng" algn="ctr">
            <a:noFill/>
            <a:prstDash val="solid"/>
          </a:ln>
        </p:spPr>
        <p:style>
          <a:lnRef idx="3">
            <a:schemeClr val="lt1"/>
          </a:lnRef>
          <a:fillRef idx="1">
            <a:schemeClr val="accent1"/>
          </a:fillRef>
          <a:effectRef idx="1">
            <a:schemeClr val="accent1"/>
          </a:effectRef>
          <a:fontRef idx="minor">
            <a:schemeClr val="lt1"/>
          </a:fontRef>
        </p:style>
        <p:txBody>
          <a:bodyPr anchor="ctr">
            <a:noAutofit/>
          </a:bodyPr>
          <a:lstStyle>
            <a:lvl1pPr marL="0" indent="0">
              <a:buNone/>
              <a:defRPr lang="en-US" sz="2200" b="1" dirty="0" smtClean="0">
                <a:solidFill>
                  <a:srgbClr val="FFFFFF"/>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791330" y="1524000"/>
            <a:ext cx="4041775" cy="731520"/>
          </a:xfrm>
          <a:noFill/>
          <a:ln w="15875" cap="rnd" cmpd="sng" algn="ctr">
            <a:noFill/>
            <a:prstDash val="solid"/>
          </a:ln>
        </p:spPr>
        <p:style>
          <a:lnRef idx="3">
            <a:schemeClr val="lt1"/>
          </a:lnRef>
          <a:fillRef idx="1">
            <a:schemeClr val="accent2"/>
          </a:fillRef>
          <a:effectRef idx="1">
            <a:schemeClr val="accent2"/>
          </a:effectRef>
          <a:fontRef idx="minor">
            <a:schemeClr val="lt1"/>
          </a:fontRef>
        </p:style>
        <p:txBody>
          <a:bodyPr anchor="ctr">
            <a:noAutofit/>
          </a:bodyPr>
          <a:lstStyle>
            <a:lvl1pPr marL="0" indent="0">
              <a:buNone/>
              <a:defRPr sz="2200" b="1"/>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7" name="Date Placeholder 6"/>
          <p:cNvSpPr>
            <a:spLocks noGrp="1"/>
          </p:cNvSpPr>
          <p:nvPr>
            <p:ph type="dt" sz="half" idx="10"/>
          </p:nvPr>
        </p:nvSpPr>
        <p:spPr/>
        <p:txBody>
          <a:bodyPr/>
          <a:lstStyle/>
          <a:p>
            <a:fld id="{5A2EBF56-8FC0-4A7E-BAED-C292B9F427F6}" type="datetimeFigureOut">
              <a:rPr lang="en-US" smtClean="0"/>
              <a:pPr/>
              <a:t>3/14/2025</a:t>
            </a:fld>
            <a:endParaRPr lang="en-US"/>
          </a:p>
        </p:txBody>
      </p:sp>
      <p:sp>
        <p:nvSpPr>
          <p:cNvPr id="8" name="Footer Placeholder 7"/>
          <p:cNvSpPr>
            <a:spLocks noGrp="1"/>
          </p:cNvSpPr>
          <p:nvPr>
            <p:ph type="ftr" sz="quarter" idx="11"/>
          </p:nvPr>
        </p:nvSpPr>
        <p:spPr>
          <a:xfrm>
            <a:off x="304800" y="6409944"/>
            <a:ext cx="3581400" cy="365760"/>
          </a:xfrm>
        </p:spPr>
        <p:txBody>
          <a:bodyPr/>
          <a:lstStyle/>
          <a:p>
            <a:endParaRPr lang="en-US"/>
          </a:p>
        </p:txBody>
      </p:sp>
      <p:sp>
        <p:nvSpPr>
          <p:cNvPr id="15" name="Straight Connector 14"/>
          <p:cNvSpPr>
            <a:spLocks noChangeShapeType="1"/>
          </p:cNvSpPr>
          <p:nvPr/>
        </p:nvSpPr>
        <p:spPr bwMode="auto">
          <a:xfrm>
            <a:off x="152400" y="1280160"/>
            <a:ext cx="8833104"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8" name="Rectangle 17"/>
          <p:cNvSpPr>
            <a:spLocks noChangeArrowheads="1"/>
          </p:cNvSpPr>
          <p:nvPr/>
        </p:nvSpPr>
        <p:spPr bwMode="auto">
          <a:xfrm>
            <a:off x="152400" y="155448"/>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24" name="Content Placeholder 23"/>
          <p:cNvSpPr>
            <a:spLocks noGrp="1"/>
          </p:cNvSpPr>
          <p:nvPr>
            <p:ph sz="quarter" idx="2"/>
          </p:nvPr>
        </p:nvSpPr>
        <p:spPr>
          <a:xfrm>
            <a:off x="301752" y="2471383"/>
            <a:ext cx="4041648" cy="3818404"/>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26" name="Content Placeholder 25"/>
          <p:cNvSpPr>
            <a:spLocks noGrp="1"/>
          </p:cNvSpPr>
          <p:nvPr>
            <p:ph sz="quarter" idx="4"/>
          </p:nvPr>
        </p:nvSpPr>
        <p:spPr>
          <a:xfrm>
            <a:off x="4800600" y="2471383"/>
            <a:ext cx="4038600" cy="3822192"/>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25" name="Oval 24"/>
          <p:cNvSpPr/>
          <p:nvPr/>
        </p:nvSpPr>
        <p:spPr>
          <a:xfrm>
            <a:off x="4267200" y="956036"/>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7" name="Oval 26"/>
          <p:cNvSpPr/>
          <p:nvPr/>
        </p:nvSpPr>
        <p:spPr>
          <a:xfrm>
            <a:off x="4361688" y="1050524"/>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Slide Number Placeholder 8"/>
          <p:cNvSpPr>
            <a:spLocks noGrp="1"/>
          </p:cNvSpPr>
          <p:nvPr>
            <p:ph type="sldNum" sz="quarter" idx="12"/>
          </p:nvPr>
        </p:nvSpPr>
        <p:spPr>
          <a:xfrm>
            <a:off x="4343400" y="1042416"/>
            <a:ext cx="457200" cy="441325"/>
          </a:xfrm>
        </p:spPr>
        <p:txBody>
          <a:bodyPr/>
          <a:lstStyle>
            <a:lvl1pPr algn="ctr">
              <a:defRPr/>
            </a:lvl1pPr>
          </a:lstStyle>
          <a:p>
            <a:fld id="{B8CE6AE7-D906-4C63-A1B3-D6D6B1A10DDE}" type="slidenum">
              <a:rPr lang="en-US" smtClean="0"/>
              <a:pPr/>
              <a:t>‹#›</a:t>
            </a:fld>
            <a:endParaRPr lang="en-US"/>
          </a:p>
        </p:txBody>
      </p:sp>
      <p:sp>
        <p:nvSpPr>
          <p:cNvPr id="23" name="Title 22"/>
          <p:cNvSpPr>
            <a:spLocks noGrp="1"/>
          </p:cNvSpPr>
          <p:nvPr>
            <p:ph type="title"/>
          </p:nvPr>
        </p:nvSpPr>
        <p:spPr/>
        <p:txBody>
          <a:bodyPr rtlCol="0" anchor="b" anchorCtr="0"/>
          <a:lstStyle/>
          <a:p>
            <a:r>
              <a:rPr kumimoji="0" lang="en-US" smtClean="0"/>
              <a:t>Click to edit Master title style</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fld id="{5A2EBF56-8FC0-4A7E-BAED-C292B9F427F6}" type="datetimeFigureOut">
              <a:rPr lang="en-US" smtClean="0"/>
              <a:pPr/>
              <a:t>3/14/2025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a:xfrm>
            <a:off x="4343400" y="1036020"/>
            <a:ext cx="457200" cy="441325"/>
          </a:xfrm>
        </p:spPr>
        <p:txBody>
          <a:bodyPr/>
          <a:lstStyle/>
          <a:p>
            <a:fld id="{B8CE6AE7-D906-4C63-A1B3-D6D6B1A10DDE}"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7" name="Rectangle 6"/>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8" name="Rectangle 7"/>
          <p:cNvSpPr>
            <a:spLocks noChangeArrowheads="1"/>
          </p:cNvSpPr>
          <p:nvPr/>
        </p:nvSpPr>
        <p:spPr bwMode="white">
          <a:xfrm>
            <a:off x="0" y="0"/>
            <a:ext cx="9144000" cy="155448"/>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0" name="Rectangle 9"/>
          <p:cNvSpPr>
            <a:spLocks noChangeArrowheads="1"/>
          </p:cNvSpPr>
          <p:nvPr/>
        </p:nvSpPr>
        <p:spPr bwMode="white">
          <a:xfrm>
            <a:off x="899160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9" name="Rectangle 8"/>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5" name="Rectangle 4"/>
          <p:cNvSpPr>
            <a:spLocks noChangeArrowheads="1"/>
          </p:cNvSpPr>
          <p:nvPr/>
        </p:nvSpPr>
        <p:spPr bwMode="auto">
          <a:xfrm>
            <a:off x="146304" y="6391656"/>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6" name="Rectangle 5"/>
          <p:cNvSpPr>
            <a:spLocks noChangeArrowheads="1"/>
          </p:cNvSpPr>
          <p:nvPr/>
        </p:nvSpPr>
        <p:spPr bwMode="auto">
          <a:xfrm>
            <a:off x="152400" y="158496"/>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2" name="Date Placeholder 1"/>
          <p:cNvSpPr>
            <a:spLocks noGrp="1"/>
          </p:cNvSpPr>
          <p:nvPr>
            <p:ph type="dt" sz="half" idx="10"/>
          </p:nvPr>
        </p:nvSpPr>
        <p:spPr/>
        <p:txBody>
          <a:bodyPr/>
          <a:lstStyle/>
          <a:p>
            <a:fld id="{5A2EBF56-8FC0-4A7E-BAED-C292B9F427F6}" type="datetimeFigureOut">
              <a:rPr lang="en-US" smtClean="0"/>
              <a:pPr/>
              <a:t>3/14/2025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a:xfrm>
            <a:off x="4267200" y="6324600"/>
            <a:ext cx="609600" cy="441324"/>
          </a:xfrm>
        </p:spPr>
        <p:txBody>
          <a:bodyPr/>
          <a:lstStyle>
            <a:lvl1pPr>
              <a:defRPr>
                <a:solidFill>
                  <a:srgbClr val="FFFFFF"/>
                </a:solidFill>
              </a:defRPr>
            </a:lvl1pPr>
          </a:lstStyle>
          <a:p>
            <a:fld id="{B8CE6AE7-D906-4C63-A1B3-D6D6B1A10DDE}"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1">
        <a:schemeClr val="bg1"/>
      </p:bgRef>
    </p:bg>
    <p:spTree>
      <p:nvGrpSpPr>
        <p:cNvPr id="1" name=""/>
        <p:cNvGrpSpPr/>
        <p:nvPr/>
      </p:nvGrpSpPr>
      <p:grpSpPr>
        <a:xfrm>
          <a:off x="0" y="0"/>
          <a:ext cx="0" cy="0"/>
          <a:chOff x="0" y="0"/>
          <a:chExt cx="0" cy="0"/>
        </a:xfrm>
      </p:grpSpPr>
      <p:sp>
        <p:nvSpPr>
          <p:cNvPr id="19" name="Rectangle 18"/>
          <p:cNvSpPr>
            <a:spLocks noChangeArrowheads="1"/>
          </p:cNvSpPr>
          <p:nvPr/>
        </p:nvSpPr>
        <p:spPr bwMode="auto">
          <a:xfrm>
            <a:off x="152400" y="152400"/>
            <a:ext cx="8833104" cy="304800"/>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5" name="Rectangle 14"/>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8" name="Rectangle 17"/>
          <p:cNvSpPr>
            <a:spLocks noChangeArrowheads="1"/>
          </p:cNvSpPr>
          <p:nvPr/>
        </p:nvSpPr>
        <p:spPr bwMode="white">
          <a:xfrm>
            <a:off x="899160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6" name="Rectangle 15"/>
          <p:cNvSpPr>
            <a:spLocks noChangeArrowheads="1"/>
          </p:cNvSpPr>
          <p:nvPr/>
        </p:nvSpPr>
        <p:spPr bwMode="white">
          <a:xfrm>
            <a:off x="0" y="0"/>
            <a:ext cx="9144000" cy="118872"/>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7" name="Rectangle 16"/>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3" name="Rectangle 12"/>
          <p:cNvSpPr/>
          <p:nvPr/>
        </p:nvSpPr>
        <p:spPr>
          <a:xfrm>
            <a:off x="152400" y="609600"/>
            <a:ext cx="2743200" cy="5867400"/>
          </a:xfrm>
          <a:prstGeom prst="rect">
            <a:avLst/>
          </a:prstGeom>
          <a:solidFill>
            <a:schemeClr val="accent1"/>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381000" y="914400"/>
            <a:ext cx="2362200" cy="990600"/>
          </a:xfrm>
        </p:spPr>
        <p:txBody>
          <a:bodyPr anchor="b">
            <a:noAutofit/>
          </a:bodyPr>
          <a:lstStyle>
            <a:lvl1pPr algn="l">
              <a:buNone/>
              <a:defRPr sz="2200" b="1">
                <a:solidFill>
                  <a:srgbClr val="FFFFFF"/>
                </a:solidFill>
              </a:defRPr>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381000" y="1981200"/>
            <a:ext cx="2362200" cy="4144963"/>
          </a:xfrm>
        </p:spPr>
        <p:txBody>
          <a:bodyPr/>
          <a:lstStyle>
            <a:lvl1pPr marL="0" indent="0">
              <a:spcAft>
                <a:spcPts val="1000"/>
              </a:spcAft>
              <a:buNone/>
              <a:defRPr sz="1600">
                <a:solidFill>
                  <a:srgbClr val="FFFFFF"/>
                </a:solidFill>
              </a:defRPr>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8" name="Rectangle 7"/>
          <p:cNvSpPr>
            <a:spLocks noChangeArrowheads="1"/>
          </p:cNvSpPr>
          <p:nvPr/>
        </p:nvSpPr>
        <p:spPr bwMode="auto">
          <a:xfrm>
            <a:off x="152400" y="152400"/>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9" name="Straight Connector 8"/>
          <p:cNvSpPr>
            <a:spLocks noChangeShapeType="1"/>
          </p:cNvSpPr>
          <p:nvPr/>
        </p:nvSpPr>
        <p:spPr bwMode="auto">
          <a:xfrm>
            <a:off x="152400" y="533400"/>
            <a:ext cx="8833104"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20" name="Content Placeholder 19"/>
          <p:cNvSpPr>
            <a:spLocks noGrp="1"/>
          </p:cNvSpPr>
          <p:nvPr>
            <p:ph sz="quarter" idx="1"/>
          </p:nvPr>
        </p:nvSpPr>
        <p:spPr>
          <a:xfrm>
            <a:off x="3124200" y="685800"/>
            <a:ext cx="5638800" cy="54102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0" name="Oval 9"/>
          <p:cNvSpPr/>
          <p:nvPr/>
        </p:nvSpPr>
        <p:spPr>
          <a:xfrm>
            <a:off x="1295400" y="228600"/>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Oval 10"/>
          <p:cNvSpPr/>
          <p:nvPr/>
        </p:nvSpPr>
        <p:spPr>
          <a:xfrm>
            <a:off x="1389888" y="323088"/>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7" name="Slide Number Placeholder 6"/>
          <p:cNvSpPr>
            <a:spLocks noGrp="1"/>
          </p:cNvSpPr>
          <p:nvPr>
            <p:ph type="sldNum" sz="quarter" idx="12"/>
          </p:nvPr>
        </p:nvSpPr>
        <p:spPr>
          <a:xfrm>
            <a:off x="1371600" y="312738"/>
            <a:ext cx="457200" cy="441325"/>
          </a:xfrm>
        </p:spPr>
        <p:txBody>
          <a:bodyPr/>
          <a:lstStyle>
            <a:lvl1pPr>
              <a:defRPr>
                <a:solidFill>
                  <a:schemeClr val="accent3">
                    <a:shade val="75000"/>
                  </a:schemeClr>
                </a:solidFill>
              </a:defRPr>
            </a:lvl1pPr>
          </a:lstStyle>
          <a:p>
            <a:fld id="{B8CE6AE7-D906-4C63-A1B3-D6D6B1A10DDE}" type="slidenum">
              <a:rPr lang="en-US" smtClean="0"/>
              <a:pPr/>
              <a:t>‹#›</a:t>
            </a:fld>
            <a:endParaRPr lang="en-US"/>
          </a:p>
        </p:txBody>
      </p:sp>
      <p:sp>
        <p:nvSpPr>
          <p:cNvPr id="21" name="Rectangle 20"/>
          <p:cNvSpPr>
            <a:spLocks noChangeArrowheads="1"/>
          </p:cNvSpPr>
          <p:nvPr/>
        </p:nvSpPr>
        <p:spPr bwMode="auto">
          <a:xfrm>
            <a:off x="149352" y="6388385"/>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5" name="Date Placeholder 4"/>
          <p:cNvSpPr>
            <a:spLocks noGrp="1"/>
          </p:cNvSpPr>
          <p:nvPr>
            <p:ph type="dt" sz="half" idx="10"/>
          </p:nvPr>
        </p:nvSpPr>
        <p:spPr/>
        <p:txBody>
          <a:bodyPr/>
          <a:lstStyle/>
          <a:p>
            <a:fld id="{5A2EBF56-8FC0-4A7E-BAED-C292B9F427F6}" type="datetimeFigureOut">
              <a:rPr lang="en-US" smtClean="0"/>
              <a:pPr/>
              <a:t>3/14/2025</a:t>
            </a:fld>
            <a:endParaRPr lang="en-US"/>
          </a:p>
        </p:txBody>
      </p:sp>
      <p:sp>
        <p:nvSpPr>
          <p:cNvPr id="6" name="Footer Placeholder 5"/>
          <p:cNvSpPr>
            <a:spLocks noGrp="1"/>
          </p:cNvSpPr>
          <p:nvPr>
            <p:ph type="ftr" sz="quarter" idx="11"/>
          </p:nvPr>
        </p:nvSpPr>
        <p:spPr>
          <a:xfrm>
            <a:off x="301752" y="6410848"/>
            <a:ext cx="3383280" cy="365760"/>
          </a:xfrm>
        </p:spPr>
        <p:txBody>
          <a:bodyPr/>
          <a:lstStyle/>
          <a:p>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1" name="Straight Connector 20"/>
          <p:cNvSpPr>
            <a:spLocks noChangeShapeType="1"/>
          </p:cNvSpPr>
          <p:nvPr/>
        </p:nvSpPr>
        <p:spPr bwMode="auto">
          <a:xfrm>
            <a:off x="152400" y="533400"/>
            <a:ext cx="8833104"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9" name="Rectangle 18"/>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6" name="Rectangle 15"/>
          <p:cNvSpPr>
            <a:spLocks noChangeArrowheads="1"/>
          </p:cNvSpPr>
          <p:nvPr/>
        </p:nvSpPr>
        <p:spPr bwMode="white">
          <a:xfrm>
            <a:off x="899160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7" name="Rectangle 16"/>
          <p:cNvSpPr>
            <a:spLocks noChangeArrowheads="1"/>
          </p:cNvSpPr>
          <p:nvPr/>
        </p:nvSpPr>
        <p:spPr bwMode="white">
          <a:xfrm>
            <a:off x="0" y="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8" name="Rectangle 17"/>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20" name="Rectangle 19"/>
          <p:cNvSpPr>
            <a:spLocks noChangeArrowheads="1"/>
          </p:cNvSpPr>
          <p:nvPr/>
        </p:nvSpPr>
        <p:spPr bwMode="auto">
          <a:xfrm>
            <a:off x="152400" y="152400"/>
            <a:ext cx="8833104" cy="301752"/>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8" name="Rectangle 7"/>
          <p:cNvSpPr/>
          <p:nvPr/>
        </p:nvSpPr>
        <p:spPr>
          <a:xfrm>
            <a:off x="152400" y="609600"/>
            <a:ext cx="2743200" cy="5867400"/>
          </a:xfrm>
          <a:prstGeom prst="rect">
            <a:avLst/>
          </a:prstGeom>
          <a:solidFill>
            <a:schemeClr val="accent1"/>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5" name="Rectangle 14"/>
          <p:cNvSpPr>
            <a:spLocks noChangeArrowheads="1"/>
          </p:cNvSpPr>
          <p:nvPr/>
        </p:nvSpPr>
        <p:spPr bwMode="auto">
          <a:xfrm>
            <a:off x="152400" y="155448"/>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2" name="Oval 11"/>
          <p:cNvSpPr/>
          <p:nvPr/>
        </p:nvSpPr>
        <p:spPr>
          <a:xfrm>
            <a:off x="1295400" y="228600"/>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Oval 12"/>
          <p:cNvSpPr/>
          <p:nvPr/>
        </p:nvSpPr>
        <p:spPr>
          <a:xfrm>
            <a:off x="1389888" y="323088"/>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7" name="Slide Number Placeholder 6"/>
          <p:cNvSpPr>
            <a:spLocks noGrp="1"/>
          </p:cNvSpPr>
          <p:nvPr>
            <p:ph type="sldNum" sz="quarter" idx="12"/>
          </p:nvPr>
        </p:nvSpPr>
        <p:spPr>
          <a:xfrm>
            <a:off x="1371600" y="312738"/>
            <a:ext cx="457200" cy="441325"/>
          </a:xfrm>
        </p:spPr>
        <p:txBody>
          <a:bodyPr/>
          <a:lstStyle/>
          <a:p>
            <a:fld id="{B8CE6AE7-D906-4C63-A1B3-D6D6B1A10DDE}" type="slidenum">
              <a:rPr lang="en-US" smtClean="0"/>
              <a:pPr/>
              <a:t>‹#›</a:t>
            </a:fld>
            <a:endParaRPr lang="en-US"/>
          </a:p>
        </p:txBody>
      </p:sp>
      <p:sp>
        <p:nvSpPr>
          <p:cNvPr id="2" name="Title 1"/>
          <p:cNvSpPr>
            <a:spLocks noGrp="1"/>
          </p:cNvSpPr>
          <p:nvPr>
            <p:ph type="title"/>
          </p:nvPr>
        </p:nvSpPr>
        <p:spPr>
          <a:xfrm>
            <a:off x="3000375" y="5029200"/>
            <a:ext cx="5867400" cy="1219200"/>
          </a:xfrm>
        </p:spPr>
        <p:txBody>
          <a:bodyPr anchor="t">
            <a:noAutofit/>
          </a:bodyPr>
          <a:lstStyle>
            <a:lvl1pPr algn="l">
              <a:buNone/>
              <a:defRPr sz="2400" b="1">
                <a:solidFill>
                  <a:schemeClr val="tx2"/>
                </a:solidFill>
              </a:defRPr>
            </a:lvl1pPr>
          </a:lstStyle>
          <a:p>
            <a:r>
              <a:rPr kumimoji="0" lang="en-US" smtClean="0"/>
              <a:t>Click to edit Master title style</a:t>
            </a:r>
            <a:endParaRPr kumimoji="0" lang="en-US"/>
          </a:p>
        </p:txBody>
      </p:sp>
      <p:sp>
        <p:nvSpPr>
          <p:cNvPr id="3" name="Picture Placeholder 2"/>
          <p:cNvSpPr>
            <a:spLocks noGrp="1"/>
          </p:cNvSpPr>
          <p:nvPr>
            <p:ph type="pic" idx="1"/>
          </p:nvPr>
        </p:nvSpPr>
        <p:spPr>
          <a:xfrm>
            <a:off x="3000375" y="609600"/>
            <a:ext cx="5867400" cy="4267200"/>
          </a:xfrm>
        </p:spPr>
        <p:txBody>
          <a:bodyPr/>
          <a:lstStyle>
            <a:lvl1pPr marL="0" indent="0">
              <a:buNone/>
              <a:defRPr sz="3200"/>
            </a:lvl1pPr>
          </a:lstStyle>
          <a:p>
            <a:r>
              <a:rPr kumimoji="0" lang="en-US" smtClean="0"/>
              <a:t>Click icon to add picture</a:t>
            </a:r>
            <a:endParaRPr kumimoji="0" lang="en-US" dirty="0"/>
          </a:p>
        </p:txBody>
      </p:sp>
      <p:sp>
        <p:nvSpPr>
          <p:cNvPr id="4" name="Text Placeholder 3"/>
          <p:cNvSpPr>
            <a:spLocks noGrp="1"/>
          </p:cNvSpPr>
          <p:nvPr>
            <p:ph type="body" sz="half" idx="2"/>
          </p:nvPr>
        </p:nvSpPr>
        <p:spPr>
          <a:xfrm>
            <a:off x="381000" y="990600"/>
            <a:ext cx="2438400" cy="5257800"/>
          </a:xfrm>
        </p:spPr>
        <p:txBody>
          <a:bodyPr/>
          <a:lstStyle>
            <a:lvl1pPr marL="0" indent="0">
              <a:spcAft>
                <a:spcPts val="1000"/>
              </a:spcAft>
              <a:buFontTx/>
              <a:buNone/>
              <a:defRPr sz="1600">
                <a:solidFill>
                  <a:srgbClr val="FFFFFF"/>
                </a:solidFill>
              </a:defRPr>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22" name="Rectangle 21"/>
          <p:cNvSpPr>
            <a:spLocks noChangeArrowheads="1"/>
          </p:cNvSpPr>
          <p:nvPr/>
        </p:nvSpPr>
        <p:spPr bwMode="auto">
          <a:xfrm>
            <a:off x="149352" y="6388385"/>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5" name="Date Placeholder 4"/>
          <p:cNvSpPr>
            <a:spLocks noGrp="1"/>
          </p:cNvSpPr>
          <p:nvPr>
            <p:ph type="dt" sz="half" idx="10"/>
          </p:nvPr>
        </p:nvSpPr>
        <p:spPr>
          <a:xfrm>
            <a:off x="5788152" y="6404984"/>
            <a:ext cx="3044952" cy="365760"/>
          </a:xfrm>
        </p:spPr>
        <p:txBody>
          <a:bodyPr/>
          <a:lstStyle/>
          <a:p>
            <a:fld id="{5A2EBF56-8FC0-4A7E-BAED-C292B9F427F6}" type="datetimeFigureOut">
              <a:rPr lang="en-US" smtClean="0"/>
              <a:pPr/>
              <a:t>3/14/2025</a:t>
            </a:fld>
            <a:endParaRPr lang="en-US"/>
          </a:p>
        </p:txBody>
      </p:sp>
      <p:sp>
        <p:nvSpPr>
          <p:cNvPr id="6" name="Footer Placeholder 5"/>
          <p:cNvSpPr>
            <a:spLocks noGrp="1"/>
          </p:cNvSpPr>
          <p:nvPr>
            <p:ph type="ftr" sz="quarter" idx="11"/>
          </p:nvPr>
        </p:nvSpPr>
        <p:spPr>
          <a:xfrm>
            <a:off x="301752" y="6410848"/>
            <a:ext cx="3584448" cy="365760"/>
          </a:xfrm>
        </p:spPr>
        <p:txBody>
          <a:bodyPr/>
          <a:lstStyle/>
          <a:p>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7" name="Rectangle 16"/>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6" name="Rectangle 15"/>
          <p:cNvSpPr>
            <a:spLocks noChangeArrowheads="1"/>
          </p:cNvSpPr>
          <p:nvPr/>
        </p:nvSpPr>
        <p:spPr bwMode="white">
          <a:xfrm>
            <a:off x="0" y="0"/>
            <a:ext cx="9144000" cy="1393371"/>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8" name="Rectangle 17"/>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9" name="Rectangle 18"/>
          <p:cNvSpPr>
            <a:spLocks noChangeArrowheads="1"/>
          </p:cNvSpPr>
          <p:nvPr/>
        </p:nvSpPr>
        <p:spPr bwMode="white">
          <a:xfrm>
            <a:off x="899160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9" name="Rectangle 8"/>
          <p:cNvSpPr>
            <a:spLocks noChangeArrowheads="1"/>
          </p:cNvSpPr>
          <p:nvPr/>
        </p:nvSpPr>
        <p:spPr bwMode="auto">
          <a:xfrm>
            <a:off x="149352" y="6388385"/>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4" name="Date Placeholder 13"/>
          <p:cNvSpPr>
            <a:spLocks noGrp="1"/>
          </p:cNvSpPr>
          <p:nvPr>
            <p:ph type="dt" sz="half" idx="2"/>
          </p:nvPr>
        </p:nvSpPr>
        <p:spPr>
          <a:xfrm>
            <a:off x="5791200" y="6404984"/>
            <a:ext cx="3044952" cy="365760"/>
          </a:xfrm>
          <a:prstGeom prst="rect">
            <a:avLst/>
          </a:prstGeom>
        </p:spPr>
        <p:txBody>
          <a:bodyPr vert="horz"/>
          <a:lstStyle>
            <a:lvl1pPr algn="r" eaLnBrk="1" latinLnBrk="0" hangingPunct="1">
              <a:defRPr kumimoji="0" sz="1400">
                <a:solidFill>
                  <a:srgbClr val="FFFFFF"/>
                </a:solidFill>
              </a:defRPr>
            </a:lvl1pPr>
          </a:lstStyle>
          <a:p>
            <a:fld id="{5A2EBF56-8FC0-4A7E-BAED-C292B9F427F6}" type="datetimeFigureOut">
              <a:rPr lang="en-US" smtClean="0"/>
              <a:pPr/>
              <a:t>3/14/2025</a:t>
            </a:fld>
            <a:endParaRPr lang="en-US"/>
          </a:p>
        </p:txBody>
      </p:sp>
      <p:sp>
        <p:nvSpPr>
          <p:cNvPr id="3" name="Footer Placeholder 2"/>
          <p:cNvSpPr>
            <a:spLocks noGrp="1"/>
          </p:cNvSpPr>
          <p:nvPr>
            <p:ph type="ftr" sz="quarter" idx="3"/>
          </p:nvPr>
        </p:nvSpPr>
        <p:spPr>
          <a:xfrm>
            <a:off x="304800" y="6410848"/>
            <a:ext cx="3581400" cy="365760"/>
          </a:xfrm>
          <a:prstGeom prst="rect">
            <a:avLst/>
          </a:prstGeom>
        </p:spPr>
        <p:txBody>
          <a:bodyPr vert="horz"/>
          <a:lstStyle>
            <a:lvl1pPr algn="l" eaLnBrk="1" latinLnBrk="0" hangingPunct="1">
              <a:defRPr kumimoji="0" sz="1200">
                <a:solidFill>
                  <a:srgbClr val="FFFFFF"/>
                </a:solidFill>
              </a:defRPr>
            </a:lvl1pPr>
          </a:lstStyle>
          <a:p>
            <a:endParaRPr lang="en-US"/>
          </a:p>
        </p:txBody>
      </p:sp>
      <p:sp>
        <p:nvSpPr>
          <p:cNvPr id="8" name="Rectangle 7"/>
          <p:cNvSpPr>
            <a:spLocks noChangeArrowheads="1"/>
          </p:cNvSpPr>
          <p:nvPr/>
        </p:nvSpPr>
        <p:spPr bwMode="auto">
          <a:xfrm>
            <a:off x="152400" y="155448"/>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0" name="Straight Connector 9"/>
          <p:cNvSpPr>
            <a:spLocks noChangeShapeType="1"/>
          </p:cNvSpPr>
          <p:nvPr/>
        </p:nvSpPr>
        <p:spPr bwMode="auto">
          <a:xfrm>
            <a:off x="152400" y="1276743"/>
            <a:ext cx="8833104" cy="0"/>
          </a:xfrm>
          <a:prstGeom prst="line">
            <a:avLst/>
          </a:prstGeom>
          <a:noFill/>
          <a:ln w="9525"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2" name="Oval 11"/>
          <p:cNvSpPr/>
          <p:nvPr/>
        </p:nvSpPr>
        <p:spPr>
          <a:xfrm>
            <a:off x="4267200" y="956036"/>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5" name="Oval 14"/>
          <p:cNvSpPr/>
          <p:nvPr/>
        </p:nvSpPr>
        <p:spPr>
          <a:xfrm>
            <a:off x="4361688" y="1050524"/>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3" name="Slide Number Placeholder 22"/>
          <p:cNvSpPr>
            <a:spLocks noGrp="1"/>
          </p:cNvSpPr>
          <p:nvPr>
            <p:ph type="sldNum" sz="quarter" idx="4"/>
          </p:nvPr>
        </p:nvSpPr>
        <p:spPr>
          <a:xfrm>
            <a:off x="4343400" y="1040174"/>
            <a:ext cx="457200" cy="441325"/>
          </a:xfrm>
          <a:prstGeom prst="rect">
            <a:avLst/>
          </a:prstGeom>
        </p:spPr>
        <p:txBody>
          <a:bodyPr vert="horz" lIns="45720" rIns="45720" anchor="ctr">
            <a:normAutofit/>
          </a:bodyPr>
          <a:lstStyle>
            <a:lvl1pPr algn="ctr" eaLnBrk="1" latinLnBrk="0" hangingPunct="1">
              <a:defRPr kumimoji="0" sz="1600">
                <a:solidFill>
                  <a:schemeClr val="accent3">
                    <a:shade val="75000"/>
                  </a:schemeClr>
                </a:solidFill>
              </a:defRPr>
            </a:lvl1pPr>
          </a:lstStyle>
          <a:p>
            <a:fld id="{B8CE6AE7-D906-4C63-A1B3-D6D6B1A10DDE}" type="slidenum">
              <a:rPr lang="en-US" smtClean="0"/>
              <a:pPr/>
              <a:t>‹#›</a:t>
            </a:fld>
            <a:endParaRPr lang="en-US"/>
          </a:p>
        </p:txBody>
      </p:sp>
      <p:sp>
        <p:nvSpPr>
          <p:cNvPr id="22" name="Title Placeholder 21"/>
          <p:cNvSpPr>
            <a:spLocks noGrp="1"/>
          </p:cNvSpPr>
          <p:nvPr>
            <p:ph type="title"/>
          </p:nvPr>
        </p:nvSpPr>
        <p:spPr>
          <a:xfrm>
            <a:off x="301752" y="228600"/>
            <a:ext cx="8534400" cy="758952"/>
          </a:xfrm>
          <a:prstGeom prst="rect">
            <a:avLst/>
          </a:prstGeom>
        </p:spPr>
        <p:txBody>
          <a:bodyPr vert="horz" anchor="b">
            <a:normAutofit/>
          </a:bodyPr>
          <a:lstStyle/>
          <a:p>
            <a:r>
              <a:rPr kumimoji="0" lang="en-US" smtClean="0"/>
              <a:t>Click to edit Master title style</a:t>
            </a:r>
            <a:endParaRPr kumimoji="0" lang="en-US"/>
          </a:p>
        </p:txBody>
      </p:sp>
      <p:sp>
        <p:nvSpPr>
          <p:cNvPr id="13" name="Text Placeholder 12"/>
          <p:cNvSpPr>
            <a:spLocks noGrp="1"/>
          </p:cNvSpPr>
          <p:nvPr>
            <p:ph type="body" idx="1"/>
          </p:nvPr>
        </p:nvSpPr>
        <p:spPr>
          <a:xfrm>
            <a:off x="301752" y="1524000"/>
            <a:ext cx="8534400" cy="4599432"/>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Tree>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ctr" rtl="0" eaLnBrk="1" latinLnBrk="0" hangingPunct="1">
        <a:spcBef>
          <a:spcPct val="0"/>
        </a:spcBef>
        <a:buNone/>
        <a:defRPr kumimoji="0" sz="3300" kern="1200">
          <a:solidFill>
            <a:schemeClr val="accent3">
              <a:shade val="75000"/>
            </a:schemeClr>
          </a:solidFill>
          <a:latin typeface="+mj-lt"/>
          <a:ea typeface="+mj-ea"/>
          <a:cs typeface="+mj-cs"/>
        </a:defRPr>
      </a:lvl1pPr>
    </p:titleStyle>
    <p:bodyStyle>
      <a:lvl1pPr marL="274320" indent="-274320" algn="l" rtl="0" eaLnBrk="1" latinLnBrk="0" hangingPunct="1">
        <a:spcBef>
          <a:spcPct val="20000"/>
        </a:spcBef>
        <a:buClr>
          <a:schemeClr val="accent1"/>
        </a:buClr>
        <a:buSzPct val="85000"/>
        <a:buFont typeface="Wingdings 2"/>
        <a:buChar char=""/>
        <a:defRPr kumimoji="0" sz="2700" kern="1200">
          <a:solidFill>
            <a:schemeClr val="tx1"/>
          </a:solidFill>
          <a:latin typeface="+mn-lt"/>
          <a:ea typeface="+mn-ea"/>
          <a:cs typeface="+mn-cs"/>
        </a:defRPr>
      </a:lvl1pPr>
      <a:lvl2pPr marL="548640" indent="-274320" algn="l" rtl="0" eaLnBrk="1" latinLnBrk="0" hangingPunct="1">
        <a:spcBef>
          <a:spcPct val="20000"/>
        </a:spcBef>
        <a:buClr>
          <a:schemeClr val="accent2"/>
        </a:buClr>
        <a:buSzPct val="70000"/>
        <a:buFont typeface="Wingdings"/>
        <a:buChar char=""/>
        <a:defRPr kumimoji="0" sz="2200" kern="1200">
          <a:solidFill>
            <a:schemeClr val="tx2"/>
          </a:solidFill>
          <a:latin typeface="+mn-lt"/>
          <a:ea typeface="+mn-ea"/>
          <a:cs typeface="+mn-cs"/>
        </a:defRPr>
      </a:lvl2pPr>
      <a:lvl3pPr marL="822960" indent="-228600" algn="l" rtl="0" eaLnBrk="1" latinLnBrk="0" hangingPunct="1">
        <a:spcBef>
          <a:spcPct val="20000"/>
        </a:spcBef>
        <a:buClr>
          <a:schemeClr val="accent3"/>
        </a:buClr>
        <a:buSzPct val="7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ct val="20000"/>
        </a:spcBef>
        <a:buClr>
          <a:schemeClr val="accent4"/>
        </a:buClr>
        <a:buSzPct val="70000"/>
        <a:buFont typeface="Wingdings"/>
        <a:buChar char=""/>
        <a:defRPr kumimoji="0" sz="2000" kern="1200">
          <a:solidFill>
            <a:schemeClr val="tx2"/>
          </a:solidFill>
          <a:latin typeface="+mn-lt"/>
          <a:ea typeface="+mn-ea"/>
          <a:cs typeface="+mn-cs"/>
        </a:defRPr>
      </a:lvl4pPr>
      <a:lvl5pPr marL="1371600" indent="-228600" algn="l" rtl="0" eaLnBrk="1" latinLnBrk="0" hangingPunct="1">
        <a:spcBef>
          <a:spcPct val="20000"/>
        </a:spcBef>
        <a:buClr>
          <a:schemeClr val="accent5"/>
        </a:buClr>
        <a:buFontTx/>
        <a:buChar char="•"/>
        <a:defRPr kumimoji="0" sz="1800" kern="1200">
          <a:solidFill>
            <a:schemeClr val="tx1"/>
          </a:solidFill>
          <a:latin typeface="+mn-lt"/>
          <a:ea typeface="+mn-ea"/>
          <a:cs typeface="+mn-cs"/>
        </a:defRPr>
      </a:lvl5pPr>
      <a:lvl6pPr marL="1645920" indent="-182880" algn="l" rtl="0" eaLnBrk="1" latinLnBrk="0" hangingPunct="1">
        <a:spcBef>
          <a:spcPct val="20000"/>
        </a:spcBef>
        <a:buClr>
          <a:schemeClr val="accent6"/>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1">
            <a:shade val="75000"/>
          </a:schemeClr>
        </a:buClr>
        <a:buSzPct val="90000"/>
        <a:buChar char="•"/>
        <a:defRPr kumimoji="0" sz="1600" kern="1200" baseline="0">
          <a:solidFill>
            <a:schemeClr val="tx1"/>
          </a:solidFill>
          <a:latin typeface="+mn-lt"/>
          <a:ea typeface="+mn-ea"/>
          <a:cs typeface="+mn-cs"/>
        </a:defRPr>
      </a:lvl7pPr>
      <a:lvl8pPr marL="2103120" indent="-182880" algn="l" rtl="0" eaLnBrk="1" latinLnBrk="0" hangingPunct="1">
        <a:spcBef>
          <a:spcPct val="20000"/>
        </a:spcBef>
        <a:buClr>
          <a:schemeClr val="accent4">
            <a:shade val="75000"/>
          </a:schemeClr>
        </a:buClr>
        <a:buChar char="•"/>
        <a:defRPr kumimoji="0" sz="1600" kern="1200">
          <a:solidFill>
            <a:schemeClr val="tx1"/>
          </a:solidFill>
          <a:latin typeface="+mn-lt"/>
          <a:ea typeface="+mn-ea"/>
          <a:cs typeface="+mn-cs"/>
        </a:defRPr>
      </a:lvl8pPr>
      <a:lvl9pPr marL="2377440" indent="-182880" algn="l" rtl="0" eaLnBrk="1" latinLnBrk="0" hangingPunct="1">
        <a:spcBef>
          <a:spcPct val="20000"/>
        </a:spcBef>
        <a:buClr>
          <a:schemeClr val="accent2">
            <a:shade val="75000"/>
          </a:schemeClr>
        </a:buClr>
        <a:buSzPct val="90000"/>
        <a:buChar char="•"/>
        <a:defRPr kumimoji="0" sz="1400" kern="1200" cap="all"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786314" y="3929066"/>
            <a:ext cx="4143404" cy="2357454"/>
          </a:xfrm>
        </p:spPr>
        <p:txBody>
          <a:bodyPr>
            <a:normAutofit lnSpcReduction="10000"/>
          </a:bodyPr>
          <a:lstStyle/>
          <a:p>
            <a:r>
              <a:rPr lang="en-IN" sz="2200" dirty="0" smtClean="0">
                <a:solidFill>
                  <a:schemeClr val="tx1">
                    <a:lumMod val="65000"/>
                    <a:lumOff val="35000"/>
                  </a:schemeClr>
                </a:solidFill>
                <a:latin typeface="Britannic Bold" pitchFamily="34" charset="0"/>
              </a:rPr>
              <a:t>Group 3</a:t>
            </a:r>
          </a:p>
          <a:p>
            <a:endParaRPr lang="en-IN" dirty="0" smtClean="0">
              <a:solidFill>
                <a:schemeClr val="accent2">
                  <a:lumMod val="50000"/>
                </a:schemeClr>
              </a:solidFill>
            </a:endParaRPr>
          </a:p>
          <a:p>
            <a:r>
              <a:rPr lang="en-US" dirty="0" smtClean="0">
                <a:solidFill>
                  <a:schemeClr val="accent2">
                    <a:lumMod val="50000"/>
                  </a:schemeClr>
                </a:solidFill>
              </a:rPr>
              <a:t>Adithya A</a:t>
            </a:r>
          </a:p>
          <a:p>
            <a:r>
              <a:rPr lang="en-US" dirty="0" err="1" smtClean="0">
                <a:solidFill>
                  <a:schemeClr val="accent2">
                    <a:lumMod val="50000"/>
                  </a:schemeClr>
                </a:solidFill>
              </a:rPr>
              <a:t>Aswathi</a:t>
            </a:r>
            <a:r>
              <a:rPr lang="en-US" dirty="0" smtClean="0">
                <a:solidFill>
                  <a:schemeClr val="accent2">
                    <a:lumMod val="50000"/>
                  </a:schemeClr>
                </a:solidFill>
              </a:rPr>
              <a:t> V K</a:t>
            </a:r>
          </a:p>
          <a:p>
            <a:r>
              <a:rPr lang="en-US" dirty="0" err="1" smtClean="0">
                <a:solidFill>
                  <a:schemeClr val="accent2">
                    <a:lumMod val="50000"/>
                  </a:schemeClr>
                </a:solidFill>
              </a:rPr>
              <a:t>Komal</a:t>
            </a:r>
            <a:r>
              <a:rPr lang="en-US" dirty="0" smtClean="0">
                <a:solidFill>
                  <a:schemeClr val="accent2">
                    <a:lumMod val="50000"/>
                  </a:schemeClr>
                </a:solidFill>
              </a:rPr>
              <a:t> </a:t>
            </a:r>
            <a:r>
              <a:rPr lang="en-US" dirty="0" err="1" smtClean="0">
                <a:solidFill>
                  <a:schemeClr val="accent2">
                    <a:lumMod val="50000"/>
                  </a:schemeClr>
                </a:solidFill>
              </a:rPr>
              <a:t>Dadarao</a:t>
            </a:r>
            <a:r>
              <a:rPr lang="en-US" dirty="0" smtClean="0">
                <a:solidFill>
                  <a:schemeClr val="accent2">
                    <a:lumMod val="50000"/>
                  </a:schemeClr>
                </a:solidFill>
              </a:rPr>
              <a:t> </a:t>
            </a:r>
            <a:r>
              <a:rPr lang="en-US" dirty="0" err="1" smtClean="0">
                <a:solidFill>
                  <a:schemeClr val="accent2">
                    <a:lumMod val="50000"/>
                  </a:schemeClr>
                </a:solidFill>
              </a:rPr>
              <a:t>Ghatol</a:t>
            </a:r>
            <a:endParaRPr lang="en-US" dirty="0" smtClean="0">
              <a:solidFill>
                <a:schemeClr val="accent2">
                  <a:lumMod val="50000"/>
                </a:schemeClr>
              </a:solidFill>
            </a:endParaRPr>
          </a:p>
          <a:p>
            <a:r>
              <a:rPr lang="en-US" dirty="0" err="1" smtClean="0">
                <a:solidFill>
                  <a:schemeClr val="accent2">
                    <a:lumMod val="50000"/>
                  </a:schemeClr>
                </a:solidFill>
              </a:rPr>
              <a:t>Madhavi</a:t>
            </a:r>
            <a:r>
              <a:rPr lang="en-US" dirty="0" smtClean="0">
                <a:solidFill>
                  <a:schemeClr val="accent2">
                    <a:lumMod val="50000"/>
                  </a:schemeClr>
                </a:solidFill>
              </a:rPr>
              <a:t> Prasad</a:t>
            </a:r>
          </a:p>
          <a:p>
            <a:r>
              <a:rPr lang="en-US" dirty="0" err="1" smtClean="0">
                <a:solidFill>
                  <a:schemeClr val="accent2">
                    <a:lumMod val="50000"/>
                  </a:schemeClr>
                </a:solidFill>
              </a:rPr>
              <a:t>Majjiga</a:t>
            </a:r>
            <a:r>
              <a:rPr lang="en-US" dirty="0" smtClean="0">
                <a:solidFill>
                  <a:schemeClr val="accent2">
                    <a:lumMod val="50000"/>
                  </a:schemeClr>
                </a:solidFill>
              </a:rPr>
              <a:t> </a:t>
            </a:r>
            <a:r>
              <a:rPr lang="en-US" dirty="0" err="1" smtClean="0">
                <a:solidFill>
                  <a:schemeClr val="accent2">
                    <a:lumMod val="50000"/>
                  </a:schemeClr>
                </a:solidFill>
              </a:rPr>
              <a:t>ReddyRani</a:t>
            </a:r>
            <a:endParaRPr lang="en-US" dirty="0" smtClean="0">
              <a:solidFill>
                <a:schemeClr val="accent2">
                  <a:lumMod val="50000"/>
                </a:schemeClr>
              </a:solidFill>
            </a:endParaRPr>
          </a:p>
          <a:p>
            <a:r>
              <a:rPr lang="en-US" dirty="0" err="1" smtClean="0">
                <a:solidFill>
                  <a:schemeClr val="accent2">
                    <a:lumMod val="50000"/>
                  </a:schemeClr>
                </a:solidFill>
              </a:rPr>
              <a:t>Muhammed</a:t>
            </a:r>
            <a:r>
              <a:rPr lang="en-US" dirty="0" smtClean="0">
                <a:solidFill>
                  <a:schemeClr val="accent2">
                    <a:lumMod val="50000"/>
                  </a:schemeClr>
                </a:solidFill>
              </a:rPr>
              <a:t> </a:t>
            </a:r>
            <a:r>
              <a:rPr lang="en-US" dirty="0" err="1" smtClean="0">
                <a:solidFill>
                  <a:schemeClr val="accent2">
                    <a:lumMod val="50000"/>
                  </a:schemeClr>
                </a:solidFill>
              </a:rPr>
              <a:t>Shanaf</a:t>
            </a:r>
            <a:r>
              <a:rPr lang="en-US" dirty="0" smtClean="0">
                <a:solidFill>
                  <a:schemeClr val="accent2">
                    <a:lumMod val="50000"/>
                  </a:schemeClr>
                </a:solidFill>
              </a:rPr>
              <a:t> P</a:t>
            </a:r>
            <a:endParaRPr lang="en-US" dirty="0">
              <a:solidFill>
                <a:schemeClr val="accent2">
                  <a:lumMod val="50000"/>
                </a:schemeClr>
              </a:solidFill>
            </a:endParaRPr>
          </a:p>
        </p:txBody>
      </p:sp>
      <p:sp>
        <p:nvSpPr>
          <p:cNvPr id="2" name="Title 1"/>
          <p:cNvSpPr>
            <a:spLocks noGrp="1"/>
          </p:cNvSpPr>
          <p:nvPr>
            <p:ph type="ctrTitle"/>
          </p:nvPr>
        </p:nvSpPr>
        <p:spPr/>
        <p:txBody>
          <a:bodyPr>
            <a:normAutofit fontScale="90000"/>
          </a:bodyPr>
          <a:lstStyle/>
          <a:p>
            <a:r>
              <a:rPr lang="en-US" dirty="0" smtClean="0"/>
              <a:t>Patient Triage System for Emergency Care Using Clustering</a:t>
            </a:r>
            <a:endParaRPr lang="en-US"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shot 2025-03-14 180209.png"/>
          <p:cNvPicPr>
            <a:picLocks noGrp="1" noChangeAspect="1"/>
          </p:cNvPicPr>
          <p:nvPr>
            <p:ph sz="quarter" idx="1"/>
          </p:nvPr>
        </p:nvPicPr>
        <p:blipFill>
          <a:blip r:embed="rId2"/>
          <a:stretch>
            <a:fillRect/>
          </a:stretch>
        </p:blipFill>
        <p:spPr>
          <a:xfrm>
            <a:off x="0" y="642918"/>
            <a:ext cx="4421356" cy="2928958"/>
          </a:xfrm>
        </p:spPr>
      </p:pic>
      <p:pic>
        <p:nvPicPr>
          <p:cNvPr id="5" name="Picture 4" descr="Screenshot 2025-03-14 180220.png"/>
          <p:cNvPicPr>
            <a:picLocks noChangeAspect="1"/>
          </p:cNvPicPr>
          <p:nvPr/>
        </p:nvPicPr>
        <p:blipFill>
          <a:blip r:embed="rId3"/>
          <a:stretch>
            <a:fillRect/>
          </a:stretch>
        </p:blipFill>
        <p:spPr>
          <a:xfrm>
            <a:off x="0" y="3786190"/>
            <a:ext cx="4391087" cy="2857520"/>
          </a:xfrm>
          <a:prstGeom prst="rect">
            <a:avLst/>
          </a:prstGeom>
        </p:spPr>
      </p:pic>
      <p:sp>
        <p:nvSpPr>
          <p:cNvPr id="7" name="TextBox 6"/>
          <p:cNvSpPr txBox="1"/>
          <p:nvPr/>
        </p:nvSpPr>
        <p:spPr>
          <a:xfrm>
            <a:off x="571472" y="428604"/>
            <a:ext cx="2016899" cy="369332"/>
          </a:xfrm>
          <a:prstGeom prst="rect">
            <a:avLst/>
          </a:prstGeom>
          <a:noFill/>
        </p:spPr>
        <p:txBody>
          <a:bodyPr wrap="none" rtlCol="0">
            <a:spAutoFit/>
          </a:bodyPr>
          <a:lstStyle/>
          <a:p>
            <a:r>
              <a:rPr lang="en-IN" u="sng" dirty="0" err="1" smtClean="0"/>
              <a:t>Bivariate</a:t>
            </a:r>
            <a:r>
              <a:rPr lang="en-IN" u="sng" dirty="0" smtClean="0"/>
              <a:t> Analysis</a:t>
            </a:r>
            <a:endParaRPr lang="en-US" u="sng" dirty="0"/>
          </a:p>
        </p:txBody>
      </p:sp>
      <p:sp>
        <p:nvSpPr>
          <p:cNvPr id="8" name="TextBox 7"/>
          <p:cNvSpPr txBox="1"/>
          <p:nvPr/>
        </p:nvSpPr>
        <p:spPr>
          <a:xfrm>
            <a:off x="4500562" y="928670"/>
            <a:ext cx="4643438" cy="5909310"/>
          </a:xfrm>
          <a:prstGeom prst="rect">
            <a:avLst/>
          </a:prstGeom>
          <a:noFill/>
        </p:spPr>
        <p:txBody>
          <a:bodyPr wrap="square" rtlCol="0">
            <a:spAutoFit/>
          </a:bodyPr>
          <a:lstStyle/>
          <a:p>
            <a:r>
              <a:rPr lang="en-US" b="1" dirty="0" smtClean="0"/>
              <a:t>Cholesterol Levels by Smoking Status (Box-plot)</a:t>
            </a:r>
            <a:r>
              <a:rPr lang="en-US" dirty="0" smtClean="0"/>
              <a:t>:</a:t>
            </a:r>
          </a:p>
          <a:p>
            <a:r>
              <a:rPr lang="en-US" dirty="0" smtClean="0"/>
              <a:t>The median cholesterol levels appear similar across </a:t>
            </a:r>
            <a:r>
              <a:rPr lang="en-US" b="1" dirty="0" smtClean="0"/>
              <a:t>Smokers</a:t>
            </a:r>
            <a:r>
              <a:rPr lang="en-US" dirty="0" smtClean="0"/>
              <a:t>, </a:t>
            </a:r>
            <a:r>
              <a:rPr lang="en-US" b="1" dirty="0" smtClean="0"/>
              <a:t>Non-Smokers</a:t>
            </a:r>
            <a:r>
              <a:rPr lang="en-US" dirty="0" smtClean="0"/>
              <a:t>, and those with </a:t>
            </a:r>
            <a:r>
              <a:rPr lang="en-US" b="1" dirty="0" smtClean="0"/>
              <a:t>Unknown</a:t>
            </a:r>
            <a:r>
              <a:rPr lang="en-US" dirty="0" smtClean="0"/>
              <a:t> status.</a:t>
            </a:r>
          </a:p>
          <a:p>
            <a:r>
              <a:rPr lang="en-US" dirty="0" smtClean="0"/>
              <a:t>Smokers seem to have a slightly wider inter-quartile range (IQR), indicating more variability in cholesterol levels.</a:t>
            </a:r>
          </a:p>
          <a:p>
            <a:endParaRPr lang="en-IN" dirty="0"/>
          </a:p>
          <a:p>
            <a:endParaRPr lang="en-IN" dirty="0" smtClean="0"/>
          </a:p>
          <a:p>
            <a:endParaRPr lang="en-US" dirty="0" smtClean="0"/>
          </a:p>
          <a:p>
            <a:r>
              <a:rPr lang="en-US" b="1" dirty="0" smtClean="0"/>
              <a:t>BMI Distribution by Heart Disease Status (Violin Plot)</a:t>
            </a:r>
            <a:r>
              <a:rPr lang="en-US" dirty="0" smtClean="0"/>
              <a:t>:</a:t>
            </a:r>
          </a:p>
          <a:p>
            <a:r>
              <a:rPr lang="en-US" dirty="0" smtClean="0"/>
              <a:t>The BMI distribution for individuals with and without heart disease looks similar, with a slightly higher concentration in the 25-35 BMI range.</a:t>
            </a:r>
          </a:p>
          <a:p>
            <a:r>
              <a:rPr lang="en-US" dirty="0" smtClean="0"/>
              <a:t>Individuals with heart disease seem to have a slightly higher BMI range compared to those without heart disease.</a:t>
            </a:r>
          </a:p>
          <a:p>
            <a:endParaRPr lang="en-US" dirty="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Screenshot 2025-03-14 180245.png"/>
          <p:cNvPicPr>
            <a:picLocks noGrp="1" noChangeAspect="1"/>
          </p:cNvPicPr>
          <p:nvPr>
            <p:ph sz="quarter" idx="1"/>
          </p:nvPr>
        </p:nvPicPr>
        <p:blipFill>
          <a:blip r:embed="rId2"/>
          <a:stretch>
            <a:fillRect/>
          </a:stretch>
        </p:blipFill>
        <p:spPr>
          <a:xfrm>
            <a:off x="214282" y="285728"/>
            <a:ext cx="4429156" cy="2857520"/>
          </a:xfrm>
        </p:spPr>
      </p:pic>
      <p:sp>
        <p:nvSpPr>
          <p:cNvPr id="6" name="TextBox 5"/>
          <p:cNvSpPr txBox="1"/>
          <p:nvPr/>
        </p:nvSpPr>
        <p:spPr>
          <a:xfrm>
            <a:off x="5000629" y="285728"/>
            <a:ext cx="3571899" cy="3487758"/>
          </a:xfrm>
          <a:prstGeom prst="rect">
            <a:avLst/>
          </a:prstGeom>
          <a:noFill/>
        </p:spPr>
        <p:txBody>
          <a:bodyPr wrap="square" rtlCol="0">
            <a:spAutoFit/>
          </a:bodyPr>
          <a:lstStyle/>
          <a:p>
            <a:r>
              <a:rPr lang="en-US" b="1" dirty="0" smtClean="0"/>
              <a:t>Smoking Status </a:t>
            </a:r>
            <a:r>
              <a:rPr lang="en-US" b="1" dirty="0" err="1" smtClean="0"/>
              <a:t>vs</a:t>
            </a:r>
            <a:r>
              <a:rPr lang="en-US" b="1" dirty="0" smtClean="0"/>
              <a:t> Hypertension (Stacked Bar Plot)</a:t>
            </a:r>
            <a:r>
              <a:rPr lang="en-US" dirty="0" smtClean="0"/>
              <a:t>:</a:t>
            </a:r>
          </a:p>
          <a:p>
            <a:r>
              <a:rPr lang="en-US" dirty="0" smtClean="0"/>
              <a:t>A higher proportion of </a:t>
            </a:r>
            <a:r>
              <a:rPr lang="en-US" b="1" dirty="0" smtClean="0"/>
              <a:t>Smokers</a:t>
            </a:r>
            <a:r>
              <a:rPr lang="en-US" dirty="0" smtClean="0"/>
              <a:t> have hypertension compared to Non-Smokers.</a:t>
            </a:r>
          </a:p>
          <a:p>
            <a:r>
              <a:rPr lang="en-US" dirty="0" smtClean="0"/>
              <a:t>The </a:t>
            </a:r>
            <a:r>
              <a:rPr lang="en-US" b="1" dirty="0" smtClean="0"/>
              <a:t>Unknown</a:t>
            </a:r>
            <a:r>
              <a:rPr lang="en-US" dirty="0" smtClean="0"/>
              <a:t> smoking status group has fewer samples, but there is still a notable proportion with hypertension.</a:t>
            </a:r>
          </a:p>
          <a:p>
            <a:endParaRPr lang="en-US" dirty="0" smtClean="0"/>
          </a:p>
          <a:p>
            <a:endParaRPr lang="en-US" dirty="0"/>
          </a:p>
        </p:txBody>
      </p:sp>
      <p:pic>
        <p:nvPicPr>
          <p:cNvPr id="7" name="Picture 6" descr="Screenshot 2025-03-14 180301.png"/>
          <p:cNvPicPr>
            <a:picLocks noChangeAspect="1"/>
          </p:cNvPicPr>
          <p:nvPr/>
        </p:nvPicPr>
        <p:blipFill>
          <a:blip r:embed="rId3"/>
          <a:stretch>
            <a:fillRect/>
          </a:stretch>
        </p:blipFill>
        <p:spPr>
          <a:xfrm>
            <a:off x="3857620" y="3071810"/>
            <a:ext cx="5072098" cy="3643338"/>
          </a:xfrm>
          <a:prstGeom prst="rect">
            <a:avLst/>
          </a:prstGeom>
        </p:spPr>
      </p:pic>
      <p:sp>
        <p:nvSpPr>
          <p:cNvPr id="8" name="TextBox 7"/>
          <p:cNvSpPr txBox="1"/>
          <p:nvPr/>
        </p:nvSpPr>
        <p:spPr>
          <a:xfrm>
            <a:off x="285721" y="3429000"/>
            <a:ext cx="3571899" cy="3170099"/>
          </a:xfrm>
          <a:prstGeom prst="rect">
            <a:avLst/>
          </a:prstGeom>
          <a:noFill/>
        </p:spPr>
        <p:txBody>
          <a:bodyPr wrap="square" rtlCol="0">
            <a:spAutoFit/>
          </a:bodyPr>
          <a:lstStyle/>
          <a:p>
            <a:r>
              <a:rPr lang="en-US" sz="1400" b="1" dirty="0" smtClean="0"/>
              <a:t>No strong correlations</a:t>
            </a:r>
            <a:r>
              <a:rPr lang="en-US" sz="1400" dirty="0" smtClean="0"/>
              <a:t> exist between any of the features, as most correlation values are very close to </a:t>
            </a:r>
            <a:r>
              <a:rPr lang="en-US" sz="1400" b="1" dirty="0" smtClean="0"/>
              <a:t>0</a:t>
            </a:r>
            <a:r>
              <a:rPr lang="en-US" sz="1400" dirty="0" smtClean="0"/>
              <a:t>. The diagonal values are </a:t>
            </a:r>
            <a:r>
              <a:rPr lang="en-US" sz="1400" b="1" dirty="0" smtClean="0"/>
              <a:t>1</a:t>
            </a:r>
            <a:r>
              <a:rPr lang="en-US" sz="1400" dirty="0" smtClean="0"/>
              <a:t>, which indicates the correlation of a feature with itself. A few features show slight positive or negative correlations, but they are very weak (e.g., </a:t>
            </a:r>
            <a:r>
              <a:rPr lang="en-US" sz="1400" b="1" dirty="0" smtClean="0"/>
              <a:t>age</a:t>
            </a:r>
            <a:r>
              <a:rPr lang="en-US" sz="1400" dirty="0" smtClean="0"/>
              <a:t> and </a:t>
            </a:r>
            <a:r>
              <a:rPr lang="en-US" sz="1400" b="1" dirty="0" smtClean="0"/>
              <a:t>diabetes pedigree</a:t>
            </a:r>
            <a:r>
              <a:rPr lang="en-US" sz="1400" dirty="0" smtClean="0"/>
              <a:t> show a correlation of </a:t>
            </a:r>
            <a:r>
              <a:rPr lang="en-US" sz="1400" b="1" dirty="0" smtClean="0"/>
              <a:t>0.03</a:t>
            </a:r>
            <a:r>
              <a:rPr lang="en-US" sz="1400" dirty="0" smtClean="0"/>
              <a:t>, which is negligible). This suggests that the dataset might not have </a:t>
            </a:r>
            <a:r>
              <a:rPr lang="en-US" sz="1400" dirty="0" err="1" smtClean="0"/>
              <a:t>multicollinearity</a:t>
            </a:r>
            <a:r>
              <a:rPr lang="en-US" sz="1400" dirty="0" smtClean="0"/>
              <a:t> issues, but the lack of strong correlation could also indicate that the features might not be linearly related</a:t>
            </a:r>
            <a:r>
              <a:rPr lang="en-US" dirty="0" smtClean="0"/>
              <a:t>.</a:t>
            </a:r>
            <a:endParaRPr lang="en-US" dirty="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shot 2025-03-14 180319.png"/>
          <p:cNvPicPr>
            <a:picLocks noGrp="1" noChangeAspect="1"/>
          </p:cNvPicPr>
          <p:nvPr>
            <p:ph sz="quarter" idx="1"/>
          </p:nvPr>
        </p:nvPicPr>
        <p:blipFill>
          <a:blip r:embed="rId2"/>
          <a:stretch>
            <a:fillRect/>
          </a:stretch>
        </p:blipFill>
        <p:spPr>
          <a:xfrm>
            <a:off x="214282" y="142852"/>
            <a:ext cx="5143536" cy="3143272"/>
          </a:xfrm>
        </p:spPr>
      </p:pic>
      <p:sp>
        <p:nvSpPr>
          <p:cNvPr id="5" name="TextBox 4"/>
          <p:cNvSpPr txBox="1"/>
          <p:nvPr/>
        </p:nvSpPr>
        <p:spPr>
          <a:xfrm>
            <a:off x="142844" y="3286124"/>
            <a:ext cx="9001157" cy="3108543"/>
          </a:xfrm>
          <a:prstGeom prst="rect">
            <a:avLst/>
          </a:prstGeom>
          <a:noFill/>
        </p:spPr>
        <p:txBody>
          <a:bodyPr wrap="square" rtlCol="0">
            <a:spAutoFit/>
          </a:bodyPr>
          <a:lstStyle/>
          <a:p>
            <a:r>
              <a:rPr lang="en-US" sz="1400" b="1" dirty="0" smtClean="0"/>
              <a:t>Age Distribution</a:t>
            </a:r>
            <a:r>
              <a:rPr lang="en-US" sz="1400" dirty="0" smtClean="0"/>
              <a:t>:</a:t>
            </a:r>
          </a:p>
          <a:p>
            <a:r>
              <a:rPr lang="en-US" sz="1400" dirty="0" smtClean="0"/>
              <a:t>Across all age groups, there is a </a:t>
            </a:r>
            <a:r>
              <a:rPr lang="en-US" sz="1400" b="1" dirty="0" smtClean="0"/>
              <a:t>higher density of blood pressure readings between 100-200</a:t>
            </a:r>
            <a:r>
              <a:rPr lang="en-US" sz="1400" dirty="0" smtClean="0"/>
              <a:t>, regardless of hypertension status.</a:t>
            </a:r>
          </a:p>
          <a:p>
            <a:r>
              <a:rPr lang="en-US" sz="1400" dirty="0" smtClean="0"/>
              <a:t>However, individuals with </a:t>
            </a:r>
            <a:r>
              <a:rPr lang="en-US" sz="1400" b="1" dirty="0" smtClean="0"/>
              <a:t>extremely high blood pressure (above 200)</a:t>
            </a:r>
            <a:r>
              <a:rPr lang="en-US" sz="1400" dirty="0" smtClean="0"/>
              <a:t> are more likely to have hypertension.</a:t>
            </a:r>
          </a:p>
          <a:p>
            <a:r>
              <a:rPr lang="en-US" sz="1400" b="1" dirty="0" smtClean="0"/>
              <a:t>Blood Pressure Clusters</a:t>
            </a:r>
            <a:r>
              <a:rPr lang="en-US" sz="1400" dirty="0" smtClean="0"/>
              <a:t>:</a:t>
            </a:r>
          </a:p>
          <a:p>
            <a:r>
              <a:rPr lang="en-US" sz="1400" dirty="0" smtClean="0"/>
              <a:t>There are </a:t>
            </a:r>
            <a:r>
              <a:rPr lang="en-US" sz="1400" b="1" dirty="0" smtClean="0"/>
              <a:t>three distinct bands</a:t>
            </a:r>
            <a:r>
              <a:rPr lang="en-US" sz="1400" dirty="0" smtClean="0"/>
              <a:t> of blood pressure: </a:t>
            </a:r>
          </a:p>
          <a:p>
            <a:pPr lvl="1"/>
            <a:r>
              <a:rPr lang="en-US" sz="1400" b="1" dirty="0" smtClean="0"/>
              <a:t>Low (0-50)</a:t>
            </a:r>
            <a:r>
              <a:rPr lang="en-US" sz="1400" dirty="0" smtClean="0"/>
              <a:t>: Mostly non-hypertensive individuals.</a:t>
            </a:r>
          </a:p>
          <a:p>
            <a:pPr lvl="1"/>
            <a:r>
              <a:rPr lang="en-US" sz="1400" b="1" dirty="0" smtClean="0"/>
              <a:t>Normal (100-200)</a:t>
            </a:r>
            <a:r>
              <a:rPr lang="en-US" sz="1400" dirty="0" smtClean="0"/>
              <a:t>: Mixed distribution of both hypertensive and non-hypertensive individuals.</a:t>
            </a:r>
          </a:p>
          <a:p>
            <a:pPr lvl="1"/>
            <a:r>
              <a:rPr lang="en-US" sz="1400" b="1" dirty="0" smtClean="0"/>
              <a:t>High (200-300)</a:t>
            </a:r>
            <a:r>
              <a:rPr lang="en-US" sz="1400" dirty="0" smtClean="0"/>
              <a:t>: Dominated by hypertensive individuals.</a:t>
            </a:r>
          </a:p>
          <a:p>
            <a:r>
              <a:rPr lang="en-US" sz="1400" b="1" dirty="0" smtClean="0"/>
              <a:t>Age Factor</a:t>
            </a:r>
            <a:r>
              <a:rPr lang="en-US" sz="1400" dirty="0" smtClean="0"/>
              <a:t>:</a:t>
            </a:r>
          </a:p>
          <a:p>
            <a:r>
              <a:rPr lang="en-US" sz="1400" dirty="0" smtClean="0"/>
              <a:t>Age does not show a strong correlation with blood pressure, as hypertensive individuals exist across all age groups.</a:t>
            </a:r>
          </a:p>
          <a:p>
            <a:endParaRPr lang="en-US" sz="1400" dirty="0"/>
          </a:p>
        </p:txBody>
      </p:sp>
      <p:sp>
        <p:nvSpPr>
          <p:cNvPr id="9" name="TextBox 8"/>
          <p:cNvSpPr txBox="1"/>
          <p:nvPr/>
        </p:nvSpPr>
        <p:spPr>
          <a:xfrm>
            <a:off x="5572133" y="1428736"/>
            <a:ext cx="3357585" cy="1877437"/>
          </a:xfrm>
          <a:prstGeom prst="rect">
            <a:avLst/>
          </a:prstGeom>
          <a:noFill/>
        </p:spPr>
        <p:txBody>
          <a:bodyPr wrap="square" rtlCol="0">
            <a:spAutoFit/>
          </a:bodyPr>
          <a:lstStyle/>
          <a:p>
            <a:r>
              <a:rPr lang="en-US" sz="1400" b="1" dirty="0" smtClean="0"/>
              <a:t>Hypertension Patterns</a:t>
            </a:r>
            <a:r>
              <a:rPr lang="en-US" sz="1400" dirty="0" smtClean="0"/>
              <a:t>:</a:t>
            </a:r>
          </a:p>
          <a:p>
            <a:r>
              <a:rPr lang="en-US" sz="1400" dirty="0" smtClean="0"/>
              <a:t>Orange dots represent individuals with hypertension, while blue dots represent those without.</a:t>
            </a:r>
          </a:p>
          <a:p>
            <a:r>
              <a:rPr lang="en-US" sz="1400" dirty="0" smtClean="0"/>
              <a:t>Individuals with </a:t>
            </a:r>
            <a:r>
              <a:rPr lang="en-US" sz="1400" b="1" dirty="0" smtClean="0"/>
              <a:t>higher blood pressure levels tend to have hypertension</a:t>
            </a:r>
            <a:r>
              <a:rPr lang="en-US" sz="1400" dirty="0" smtClean="0"/>
              <a:t>, which is expected.</a:t>
            </a:r>
          </a:p>
          <a:p>
            <a:endParaRPr lang="en-US" dirty="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shot 2025-03-14 183327.png"/>
          <p:cNvPicPr>
            <a:picLocks noGrp="1" noChangeAspect="1"/>
          </p:cNvPicPr>
          <p:nvPr>
            <p:ph sz="quarter" idx="1"/>
          </p:nvPr>
        </p:nvPicPr>
        <p:blipFill>
          <a:blip r:embed="rId2"/>
          <a:stretch>
            <a:fillRect/>
          </a:stretch>
        </p:blipFill>
        <p:spPr>
          <a:xfrm>
            <a:off x="2071670" y="1500174"/>
            <a:ext cx="4643470" cy="3429025"/>
          </a:xfrm>
          <a:prstGeom prst="rect">
            <a:avLst/>
          </a:prstGeom>
        </p:spPr>
      </p:pic>
      <p:sp>
        <p:nvSpPr>
          <p:cNvPr id="5" name="TextBox 4"/>
          <p:cNvSpPr txBox="1"/>
          <p:nvPr/>
        </p:nvSpPr>
        <p:spPr>
          <a:xfrm>
            <a:off x="571472" y="500042"/>
            <a:ext cx="6104556" cy="369332"/>
          </a:xfrm>
          <a:prstGeom prst="rect">
            <a:avLst/>
          </a:prstGeom>
          <a:noFill/>
        </p:spPr>
        <p:txBody>
          <a:bodyPr wrap="none" rtlCol="0">
            <a:spAutoFit/>
          </a:bodyPr>
          <a:lstStyle/>
          <a:p>
            <a:r>
              <a:rPr lang="en-IN" u="sng" dirty="0" err="1" smtClean="0"/>
              <a:t>Boxplot</a:t>
            </a:r>
            <a:r>
              <a:rPr lang="en-IN" u="sng" dirty="0" smtClean="0"/>
              <a:t> of numerical features after the removal of outliers</a:t>
            </a:r>
            <a:endParaRPr lang="en-US" u="sng" dirty="0"/>
          </a:p>
        </p:txBody>
      </p:sp>
      <p:sp>
        <p:nvSpPr>
          <p:cNvPr id="6" name="TextBox 5"/>
          <p:cNvSpPr txBox="1"/>
          <p:nvPr/>
        </p:nvSpPr>
        <p:spPr>
          <a:xfrm>
            <a:off x="428596" y="5357826"/>
            <a:ext cx="6210354" cy="369332"/>
          </a:xfrm>
          <a:prstGeom prst="rect">
            <a:avLst/>
          </a:prstGeom>
          <a:noFill/>
        </p:spPr>
        <p:txBody>
          <a:bodyPr wrap="none" rtlCol="0">
            <a:spAutoFit/>
          </a:bodyPr>
          <a:lstStyle/>
          <a:p>
            <a:r>
              <a:rPr lang="en-US" dirty="0" smtClean="0"/>
              <a:t> Handled </a:t>
            </a:r>
            <a:r>
              <a:rPr lang="en-US" b="1" dirty="0" smtClean="0"/>
              <a:t>skewed distributions</a:t>
            </a:r>
            <a:r>
              <a:rPr lang="en-US" dirty="0" smtClean="0"/>
              <a:t> and </a:t>
            </a:r>
            <a:r>
              <a:rPr lang="en-US" b="1" dirty="0" smtClean="0"/>
              <a:t>removed outliers</a:t>
            </a:r>
            <a:r>
              <a:rPr lang="en-US" dirty="0" smtClean="0"/>
              <a:t>,</a:t>
            </a:r>
            <a:endParaRPr lang="en-US" dirty="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shot 2025-03-14 184800.png"/>
          <p:cNvPicPr>
            <a:picLocks noGrp="1" noChangeAspect="1"/>
          </p:cNvPicPr>
          <p:nvPr>
            <p:ph sz="quarter" idx="1"/>
          </p:nvPr>
        </p:nvPicPr>
        <p:blipFill>
          <a:blip r:embed="rId2"/>
          <a:stretch>
            <a:fillRect/>
          </a:stretch>
        </p:blipFill>
        <p:spPr>
          <a:xfrm>
            <a:off x="142844" y="214290"/>
            <a:ext cx="5000660" cy="3429023"/>
          </a:xfrm>
        </p:spPr>
      </p:pic>
      <p:pic>
        <p:nvPicPr>
          <p:cNvPr id="5" name="Picture 4" descr="Screenshot 2025-03-14 184835.png"/>
          <p:cNvPicPr>
            <a:picLocks noChangeAspect="1"/>
          </p:cNvPicPr>
          <p:nvPr/>
        </p:nvPicPr>
        <p:blipFill>
          <a:blip r:embed="rId3"/>
          <a:stretch>
            <a:fillRect/>
          </a:stretch>
        </p:blipFill>
        <p:spPr>
          <a:xfrm>
            <a:off x="142844" y="3571876"/>
            <a:ext cx="5000660" cy="3071834"/>
          </a:xfrm>
          <a:prstGeom prst="rect">
            <a:avLst/>
          </a:prstGeom>
        </p:spPr>
      </p:pic>
      <p:sp>
        <p:nvSpPr>
          <p:cNvPr id="6" name="TextBox 5"/>
          <p:cNvSpPr txBox="1"/>
          <p:nvPr/>
        </p:nvSpPr>
        <p:spPr>
          <a:xfrm>
            <a:off x="5500694" y="571480"/>
            <a:ext cx="1072730" cy="369332"/>
          </a:xfrm>
          <a:prstGeom prst="rect">
            <a:avLst/>
          </a:prstGeom>
          <a:noFill/>
        </p:spPr>
        <p:txBody>
          <a:bodyPr wrap="none" rtlCol="0">
            <a:spAutoFit/>
          </a:bodyPr>
          <a:lstStyle/>
          <a:p>
            <a:r>
              <a:rPr lang="en-IN" u="sng" dirty="0" smtClean="0"/>
              <a:t>Pair Plot</a:t>
            </a:r>
            <a:endParaRPr lang="en-US" u="sng" dirty="0"/>
          </a:p>
        </p:txBody>
      </p:sp>
      <p:sp>
        <p:nvSpPr>
          <p:cNvPr id="7" name="TextBox 6"/>
          <p:cNvSpPr txBox="1"/>
          <p:nvPr/>
        </p:nvSpPr>
        <p:spPr>
          <a:xfrm>
            <a:off x="5357818" y="1428736"/>
            <a:ext cx="3143272" cy="4031873"/>
          </a:xfrm>
          <a:prstGeom prst="rect">
            <a:avLst/>
          </a:prstGeom>
          <a:noFill/>
        </p:spPr>
        <p:txBody>
          <a:bodyPr wrap="square" rtlCol="0">
            <a:spAutoFit/>
          </a:bodyPr>
          <a:lstStyle/>
          <a:p>
            <a:r>
              <a:rPr lang="en-US" sz="1400" b="1" dirty="0" smtClean="0"/>
              <a:t>No Strong Correlation</a:t>
            </a:r>
            <a:r>
              <a:rPr lang="en-US" sz="1400" dirty="0" smtClean="0"/>
              <a:t>:</a:t>
            </a:r>
          </a:p>
          <a:p>
            <a:r>
              <a:rPr lang="en-US" sz="1400" dirty="0" smtClean="0"/>
              <a:t>The scatter plots between the features seem </a:t>
            </a:r>
            <a:r>
              <a:rPr lang="en-US" sz="1400" b="1" dirty="0" smtClean="0"/>
              <a:t>randomly distributed</a:t>
            </a:r>
            <a:r>
              <a:rPr lang="en-US" sz="1400" dirty="0" smtClean="0"/>
              <a:t>, indicating </a:t>
            </a:r>
            <a:r>
              <a:rPr lang="en-US" sz="1400" b="1" dirty="0" smtClean="0"/>
              <a:t>no strong linear correlation between most features</a:t>
            </a:r>
            <a:r>
              <a:rPr lang="en-US" sz="1400" dirty="0" smtClean="0"/>
              <a:t>.</a:t>
            </a:r>
          </a:p>
          <a:p>
            <a:r>
              <a:rPr lang="en-US" sz="1400" b="1" dirty="0" smtClean="0"/>
              <a:t>Distribution of Individual </a:t>
            </a:r>
          </a:p>
          <a:p>
            <a:endParaRPr lang="en-US" sz="1400" b="1" dirty="0"/>
          </a:p>
          <a:p>
            <a:r>
              <a:rPr lang="en-US" sz="1400" b="1" dirty="0" smtClean="0"/>
              <a:t>Features</a:t>
            </a:r>
            <a:r>
              <a:rPr lang="en-US" sz="1400" dirty="0" smtClean="0"/>
              <a:t>:</a:t>
            </a:r>
          </a:p>
          <a:p>
            <a:r>
              <a:rPr lang="en-US" sz="1400" dirty="0" smtClean="0"/>
              <a:t>The </a:t>
            </a:r>
            <a:r>
              <a:rPr lang="en-US" sz="1400" b="1" dirty="0" smtClean="0"/>
              <a:t>diagonal plots show the distribution (KDE plots)</a:t>
            </a:r>
            <a:r>
              <a:rPr lang="en-US" sz="1400" dirty="0" smtClean="0"/>
              <a:t> of each feature. Some features like </a:t>
            </a:r>
            <a:r>
              <a:rPr lang="en-US" sz="1400" b="1" dirty="0" smtClean="0"/>
              <a:t>plasma glucose and cholesterol</a:t>
            </a:r>
            <a:r>
              <a:rPr lang="en-US" sz="1400" dirty="0" smtClean="0"/>
              <a:t> have </a:t>
            </a:r>
            <a:r>
              <a:rPr lang="en-US" sz="1400" b="1" dirty="0" smtClean="0"/>
              <a:t>right-skewed distributions</a:t>
            </a:r>
            <a:r>
              <a:rPr lang="en-US" sz="1400" dirty="0" smtClean="0"/>
              <a:t>, while others like </a:t>
            </a:r>
            <a:r>
              <a:rPr lang="en-US" sz="1400" b="1" dirty="0" smtClean="0"/>
              <a:t>BMI and blood pressure</a:t>
            </a:r>
            <a:r>
              <a:rPr lang="en-US" sz="1400" dirty="0" smtClean="0"/>
              <a:t> seem more </a:t>
            </a:r>
            <a:r>
              <a:rPr lang="en-US" sz="1400" b="1" dirty="0" smtClean="0"/>
              <a:t>normally distributed</a:t>
            </a:r>
            <a:r>
              <a:rPr lang="en-US" sz="1400" dirty="0" smtClean="0"/>
              <a:t>.</a:t>
            </a:r>
          </a:p>
          <a:p>
            <a:endParaRPr lang="en-US"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MODEL BUILDING  &amp; EVALUATION</a:t>
            </a:r>
            <a:endParaRPr lang="en-US" dirty="0"/>
          </a:p>
        </p:txBody>
      </p:sp>
      <p:sp>
        <p:nvSpPr>
          <p:cNvPr id="3" name="Content Placeholder 2"/>
          <p:cNvSpPr>
            <a:spLocks noGrp="1"/>
          </p:cNvSpPr>
          <p:nvPr>
            <p:ph sz="quarter" idx="1"/>
          </p:nvPr>
        </p:nvSpPr>
        <p:spPr/>
        <p:txBody>
          <a:bodyPr/>
          <a:lstStyle/>
          <a:p>
            <a:pPr algn="just">
              <a:buNone/>
            </a:pPr>
            <a:r>
              <a:rPr lang="en-IN" dirty="0" smtClean="0"/>
              <a:t>    </a:t>
            </a:r>
            <a:endParaRPr lang="en-US" dirty="0"/>
          </a:p>
        </p:txBody>
      </p:sp>
      <p:sp>
        <p:nvSpPr>
          <p:cNvPr id="4" name="TextBox 3"/>
          <p:cNvSpPr txBox="1"/>
          <p:nvPr/>
        </p:nvSpPr>
        <p:spPr>
          <a:xfrm>
            <a:off x="500035" y="1785926"/>
            <a:ext cx="6929486" cy="4801314"/>
          </a:xfrm>
          <a:prstGeom prst="rect">
            <a:avLst/>
          </a:prstGeom>
          <a:noFill/>
        </p:spPr>
        <p:txBody>
          <a:bodyPr wrap="square" rtlCol="0">
            <a:spAutoFit/>
          </a:bodyPr>
          <a:lstStyle/>
          <a:p>
            <a:r>
              <a:rPr lang="en-US" dirty="0" smtClean="0"/>
              <a:t>Clustering is an </a:t>
            </a:r>
            <a:r>
              <a:rPr lang="en-US" b="1" dirty="0" smtClean="0"/>
              <a:t>unsupervised machine learning technique</a:t>
            </a:r>
            <a:r>
              <a:rPr lang="en-US" dirty="0" smtClean="0"/>
              <a:t> used to </a:t>
            </a:r>
            <a:r>
              <a:rPr lang="en-US" b="1" dirty="0" smtClean="0"/>
              <a:t>group similar data points</a:t>
            </a:r>
            <a:r>
              <a:rPr lang="en-US" dirty="0" smtClean="0"/>
              <a:t> based on patterns and similarities without any labeled output.</a:t>
            </a:r>
          </a:p>
          <a:p>
            <a:endParaRPr lang="en-US" dirty="0" smtClean="0"/>
          </a:p>
          <a:p>
            <a:r>
              <a:rPr lang="en-US" dirty="0" smtClean="0"/>
              <a:t>In the </a:t>
            </a:r>
            <a:r>
              <a:rPr lang="en-US" b="1" dirty="0" smtClean="0"/>
              <a:t>model building phase</a:t>
            </a:r>
            <a:r>
              <a:rPr lang="en-US" dirty="0" smtClean="0"/>
              <a:t>, the goal is to </a:t>
            </a:r>
            <a:r>
              <a:rPr lang="en-US" b="1" dirty="0" smtClean="0"/>
              <a:t>identify hidden patterns and structures</a:t>
            </a:r>
            <a:r>
              <a:rPr lang="en-US" dirty="0" smtClean="0"/>
              <a:t> in the data by forming </a:t>
            </a:r>
            <a:r>
              <a:rPr lang="en-US" b="1" dirty="0" smtClean="0"/>
              <a:t>meaningful clusters</a:t>
            </a:r>
            <a:r>
              <a:rPr lang="en-US" dirty="0" smtClean="0"/>
              <a:t>.</a:t>
            </a:r>
          </a:p>
          <a:p>
            <a:endParaRPr lang="en-IN" dirty="0"/>
          </a:p>
          <a:p>
            <a:r>
              <a:rPr lang="en-US" b="1" u="sng" dirty="0" smtClean="0">
                <a:solidFill>
                  <a:srgbClr val="C00000"/>
                </a:solidFill>
              </a:rPr>
              <a:t>Popular Clustering Algorithms</a:t>
            </a:r>
          </a:p>
          <a:p>
            <a:endParaRPr lang="en-US" b="1" u="sng" dirty="0" smtClean="0">
              <a:solidFill>
                <a:srgbClr val="C00000"/>
              </a:solidFill>
            </a:endParaRPr>
          </a:p>
          <a:p>
            <a:pPr marL="342900" indent="-342900">
              <a:buAutoNum type="arabicParenR"/>
            </a:pPr>
            <a:r>
              <a:rPr lang="en-US" dirty="0" smtClean="0"/>
              <a:t>K-Means Clustering</a:t>
            </a:r>
          </a:p>
          <a:p>
            <a:pPr marL="342900" indent="-342900">
              <a:buAutoNum type="arabicParenR"/>
            </a:pPr>
            <a:endParaRPr lang="en-US" dirty="0" smtClean="0"/>
          </a:p>
          <a:p>
            <a:r>
              <a:rPr lang="en-US" dirty="0" smtClean="0"/>
              <a:t>2) Hierarchical Clustering</a:t>
            </a:r>
          </a:p>
          <a:p>
            <a:endParaRPr lang="en-US" dirty="0" smtClean="0"/>
          </a:p>
          <a:p>
            <a:r>
              <a:rPr lang="en-US" dirty="0" smtClean="0"/>
              <a:t>3) DBSCAN (Density-Based Spatial Clustering)</a:t>
            </a:r>
          </a:p>
          <a:p>
            <a:endParaRPr lang="en-US" dirty="0" smtClean="0"/>
          </a:p>
          <a:p>
            <a:endParaRPr lang="en-US"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301752" y="214290"/>
            <a:ext cx="8503920" cy="5884758"/>
          </a:xfrm>
        </p:spPr>
        <p:txBody>
          <a:bodyPr/>
          <a:lstStyle/>
          <a:p>
            <a:pPr>
              <a:buNone/>
            </a:pPr>
            <a:r>
              <a:rPr lang="en-IN" dirty="0" smtClean="0"/>
              <a:t>   </a:t>
            </a:r>
            <a:r>
              <a:rPr lang="en-IN" sz="2400" u="sng" dirty="0" smtClean="0">
                <a:solidFill>
                  <a:schemeClr val="tx1">
                    <a:lumMod val="50000"/>
                    <a:lumOff val="50000"/>
                  </a:schemeClr>
                </a:solidFill>
              </a:rPr>
              <a:t>Evaluation after performing PCA and hyper parameter tuning in K means, Hierarchical and DBSCAN Clustering</a:t>
            </a:r>
            <a:r>
              <a:rPr lang="en-IN" sz="2400" dirty="0" smtClean="0"/>
              <a:t>.</a:t>
            </a:r>
            <a:endParaRPr lang="en-US" sz="2400" dirty="0" smtClean="0"/>
          </a:p>
          <a:p>
            <a:pPr>
              <a:buNone/>
            </a:pPr>
            <a:endParaRPr lang="en-US" dirty="0"/>
          </a:p>
        </p:txBody>
      </p:sp>
      <p:graphicFrame>
        <p:nvGraphicFramePr>
          <p:cNvPr id="4" name="Table 3"/>
          <p:cNvGraphicFramePr>
            <a:graphicFrameLocks noGrp="1"/>
          </p:cNvGraphicFramePr>
          <p:nvPr/>
        </p:nvGraphicFramePr>
        <p:xfrm>
          <a:off x="500032" y="1714488"/>
          <a:ext cx="8143936" cy="3857652"/>
        </p:xfrm>
        <a:graphic>
          <a:graphicData uri="http://schemas.openxmlformats.org/drawingml/2006/table">
            <a:tbl>
              <a:tblPr firstRow="1" bandRow="1">
                <a:tableStyleId>{5C22544A-7EE6-4342-B048-85BDC9FD1C3A}</a:tableStyleId>
              </a:tblPr>
              <a:tblGrid>
                <a:gridCol w="2035984"/>
                <a:gridCol w="2035984"/>
                <a:gridCol w="2035984"/>
                <a:gridCol w="2035984"/>
              </a:tblGrid>
              <a:tr h="964413">
                <a:tc>
                  <a:txBody>
                    <a:bodyPr/>
                    <a:lstStyle/>
                    <a:p>
                      <a:r>
                        <a:rPr lang="en-IN" dirty="0" smtClean="0"/>
                        <a:t>Model</a:t>
                      </a:r>
                      <a:endParaRPr lang="en-US" dirty="0"/>
                    </a:p>
                  </a:txBody>
                  <a:tcPr/>
                </a:tc>
                <a:tc>
                  <a:txBody>
                    <a:bodyPr/>
                    <a:lstStyle/>
                    <a:p>
                      <a:r>
                        <a:rPr lang="en-US" dirty="0" smtClean="0"/>
                        <a:t>Silhouette Score</a:t>
                      </a:r>
                      <a:endParaRPr lang="en-US" dirty="0"/>
                    </a:p>
                  </a:txBody>
                  <a:tcPr/>
                </a:tc>
                <a:tc>
                  <a:txBody>
                    <a:bodyPr/>
                    <a:lstStyle/>
                    <a:p>
                      <a:r>
                        <a:rPr lang="en-US" dirty="0" smtClean="0"/>
                        <a:t>Davies-</a:t>
                      </a:r>
                      <a:r>
                        <a:rPr lang="en-US" dirty="0" err="1" smtClean="0"/>
                        <a:t>Bouldin</a:t>
                      </a:r>
                      <a:r>
                        <a:rPr lang="en-US" dirty="0" smtClean="0"/>
                        <a:t> Index </a:t>
                      </a:r>
                      <a:endParaRPr lang="en-US" dirty="0"/>
                    </a:p>
                  </a:txBody>
                  <a:tcPr/>
                </a:tc>
                <a:tc>
                  <a:txBody>
                    <a:bodyPr/>
                    <a:lstStyle/>
                    <a:p>
                      <a:r>
                        <a:rPr lang="en-US" dirty="0" err="1" smtClean="0"/>
                        <a:t>Calinski-Harabasz</a:t>
                      </a:r>
                      <a:r>
                        <a:rPr lang="en-US" dirty="0" smtClean="0"/>
                        <a:t> Score </a:t>
                      </a:r>
                      <a:endParaRPr lang="en-US" dirty="0"/>
                    </a:p>
                  </a:txBody>
                  <a:tcPr/>
                </a:tc>
              </a:tr>
              <a:tr h="964413">
                <a:tc>
                  <a:txBody>
                    <a:bodyPr/>
                    <a:lstStyle/>
                    <a:p>
                      <a:r>
                        <a:rPr lang="en-US" dirty="0" smtClean="0"/>
                        <a:t>K-Means</a:t>
                      </a:r>
                      <a:endParaRPr lang="en-US" dirty="0"/>
                    </a:p>
                  </a:txBody>
                  <a:tcPr/>
                </a:tc>
                <a:tc>
                  <a:txBody>
                    <a:bodyPr/>
                    <a:lstStyle/>
                    <a:p>
                      <a:r>
                        <a:rPr lang="en-US" dirty="0" smtClean="0"/>
                        <a:t>0.474394</a:t>
                      </a:r>
                      <a:endParaRPr lang="en-US" dirty="0"/>
                    </a:p>
                  </a:txBody>
                  <a:tcPr/>
                </a:tc>
                <a:tc>
                  <a:txBody>
                    <a:bodyPr/>
                    <a:lstStyle/>
                    <a:p>
                      <a:r>
                        <a:rPr lang="en-US" dirty="0" smtClean="0"/>
                        <a:t>0.704915 </a:t>
                      </a:r>
                      <a:endParaRPr lang="en-US" dirty="0"/>
                    </a:p>
                  </a:txBody>
                  <a:tcPr/>
                </a:tc>
                <a:tc>
                  <a:txBody>
                    <a:bodyPr/>
                    <a:lstStyle/>
                    <a:p>
                      <a:r>
                        <a:rPr lang="en-US" dirty="0" smtClean="0"/>
                        <a:t>5614.180161 </a:t>
                      </a:r>
                      <a:endParaRPr lang="en-US" dirty="0"/>
                    </a:p>
                  </a:txBody>
                  <a:tcPr/>
                </a:tc>
              </a:tr>
              <a:tr h="964413">
                <a:tc>
                  <a:txBody>
                    <a:bodyPr/>
                    <a:lstStyle/>
                    <a:p>
                      <a:r>
                        <a:rPr lang="en-US" dirty="0" smtClean="0"/>
                        <a:t>Hierarchical </a:t>
                      </a:r>
                      <a:endParaRPr lang="en-US" dirty="0"/>
                    </a:p>
                  </a:txBody>
                  <a:tcPr/>
                </a:tc>
                <a:tc>
                  <a:txBody>
                    <a:bodyPr/>
                    <a:lstStyle/>
                    <a:p>
                      <a:r>
                        <a:rPr lang="en-US" dirty="0" smtClean="0"/>
                        <a:t>0.535007 </a:t>
                      </a:r>
                      <a:endParaRPr lang="en-US" dirty="0"/>
                    </a:p>
                  </a:txBody>
                  <a:tcPr/>
                </a:tc>
                <a:tc>
                  <a:txBody>
                    <a:bodyPr/>
                    <a:lstStyle/>
                    <a:p>
                      <a:r>
                        <a:rPr lang="en-US" dirty="0" smtClean="0"/>
                        <a:t>0.510407 </a:t>
                      </a:r>
                      <a:endParaRPr lang="en-US" dirty="0"/>
                    </a:p>
                  </a:txBody>
                  <a:tcPr/>
                </a:tc>
                <a:tc>
                  <a:txBody>
                    <a:bodyPr/>
                    <a:lstStyle/>
                    <a:p>
                      <a:r>
                        <a:rPr lang="en-US" dirty="0" smtClean="0"/>
                        <a:t>1379.907386 </a:t>
                      </a:r>
                      <a:endParaRPr lang="en-US" dirty="0"/>
                    </a:p>
                  </a:txBody>
                  <a:tcPr/>
                </a:tc>
              </a:tr>
              <a:tr h="964413">
                <a:tc>
                  <a:txBody>
                    <a:bodyPr/>
                    <a:lstStyle/>
                    <a:p>
                      <a:r>
                        <a:rPr lang="en-US" dirty="0" smtClean="0"/>
                        <a:t>DBSCAN </a:t>
                      </a:r>
                      <a:endParaRPr lang="en-US" dirty="0"/>
                    </a:p>
                  </a:txBody>
                  <a:tcPr/>
                </a:tc>
                <a:tc>
                  <a:txBody>
                    <a:bodyPr/>
                    <a:lstStyle/>
                    <a:p>
                      <a:r>
                        <a:rPr lang="en-US" dirty="0" smtClean="0"/>
                        <a:t>0.547188 </a:t>
                      </a:r>
                      <a:endParaRPr lang="en-US" dirty="0"/>
                    </a:p>
                  </a:txBody>
                  <a:tcPr/>
                </a:tc>
                <a:tc>
                  <a:txBody>
                    <a:bodyPr/>
                    <a:lstStyle/>
                    <a:p>
                      <a:r>
                        <a:rPr lang="en-US" dirty="0" smtClean="0"/>
                        <a:t>0.623635 </a:t>
                      </a:r>
                      <a:endParaRPr lang="en-US" dirty="0"/>
                    </a:p>
                  </a:txBody>
                  <a:tcPr/>
                </a:tc>
                <a:tc>
                  <a:txBody>
                    <a:bodyPr/>
                    <a:lstStyle/>
                    <a:p>
                      <a:r>
                        <a:rPr lang="en-US" dirty="0" smtClean="0"/>
                        <a:t>2738.061669 </a:t>
                      </a:r>
                      <a:endParaRPr lang="en-US" dirty="0"/>
                    </a:p>
                  </a:txBody>
                  <a:tcPr/>
                </a:tc>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1800" u="sng" dirty="0" smtClean="0"/>
              <a:t>Model Selection </a:t>
            </a:r>
            <a:endParaRPr lang="en-US" sz="1800" u="sng" dirty="0"/>
          </a:p>
        </p:txBody>
      </p:sp>
      <p:sp>
        <p:nvSpPr>
          <p:cNvPr id="3" name="Content Placeholder 2"/>
          <p:cNvSpPr>
            <a:spLocks noGrp="1"/>
          </p:cNvSpPr>
          <p:nvPr>
            <p:ph sz="quarter" idx="1"/>
          </p:nvPr>
        </p:nvSpPr>
        <p:spPr/>
        <p:txBody>
          <a:bodyPr/>
          <a:lstStyle/>
          <a:p>
            <a:pPr>
              <a:buNone/>
            </a:pPr>
            <a:r>
              <a:rPr lang="en-US" b="1" dirty="0" smtClean="0"/>
              <a:t> </a:t>
            </a:r>
            <a:r>
              <a:rPr lang="en-US" sz="1600" b="1" dirty="0" smtClean="0">
                <a:solidFill>
                  <a:srgbClr val="C00000"/>
                </a:solidFill>
              </a:rPr>
              <a:t>Hierarchical </a:t>
            </a:r>
            <a:r>
              <a:rPr lang="en-US" sz="1600" dirty="0" smtClean="0"/>
              <a:t>Selected since it has</a:t>
            </a:r>
            <a:r>
              <a:rPr lang="en-US" sz="1600" dirty="0" smtClean="0">
                <a:solidFill>
                  <a:srgbClr val="C00000"/>
                </a:solidFill>
              </a:rPr>
              <a:t>,</a:t>
            </a:r>
            <a:endParaRPr lang="en-US" sz="1600" b="1" dirty="0" smtClean="0"/>
          </a:p>
          <a:p>
            <a:pPr>
              <a:buNone/>
            </a:pPr>
            <a:r>
              <a:rPr lang="en-US" sz="1600" b="1" dirty="0" smtClean="0"/>
              <a:t>Best Silhouette Score (0.535)</a:t>
            </a:r>
            <a:r>
              <a:rPr lang="en-US" sz="1600" dirty="0" smtClean="0"/>
              <a:t> – indicating well</a:t>
            </a:r>
          </a:p>
          <a:p>
            <a:pPr>
              <a:buNone/>
            </a:pPr>
            <a:r>
              <a:rPr lang="en-US" sz="1600" dirty="0" smtClean="0"/>
              <a:t> separated clusters</a:t>
            </a:r>
          </a:p>
          <a:p>
            <a:pPr>
              <a:buNone/>
            </a:pPr>
            <a:r>
              <a:rPr lang="en-US" sz="1600" b="1" dirty="0" smtClean="0"/>
              <a:t>Lowest Davies-</a:t>
            </a:r>
            <a:r>
              <a:rPr lang="en-US" sz="1600" b="1" dirty="0" err="1" smtClean="0"/>
              <a:t>Bouldin</a:t>
            </a:r>
            <a:r>
              <a:rPr lang="en-US" sz="1600" b="1" dirty="0" smtClean="0"/>
              <a:t> Index (0.510)</a:t>
            </a:r>
            <a:r>
              <a:rPr lang="en-US" sz="1600" dirty="0" smtClean="0"/>
              <a:t> – meaning more</a:t>
            </a:r>
          </a:p>
          <a:p>
            <a:pPr>
              <a:buNone/>
            </a:pPr>
            <a:r>
              <a:rPr lang="en-US" sz="1600" dirty="0" smtClean="0"/>
              <a:t>compact, distinct clusters</a:t>
            </a:r>
          </a:p>
          <a:p>
            <a:pPr>
              <a:buNone/>
            </a:pPr>
            <a:r>
              <a:rPr lang="en-US" sz="1600" b="1" dirty="0" smtClean="0"/>
              <a:t>Moderate </a:t>
            </a:r>
            <a:r>
              <a:rPr lang="en-US" sz="1600" b="1" dirty="0" err="1" smtClean="0"/>
              <a:t>Calinski-Harabasz</a:t>
            </a:r>
            <a:r>
              <a:rPr lang="en-US" sz="1600" b="1" dirty="0" smtClean="0"/>
              <a:t> Score (1379.91)</a:t>
            </a:r>
            <a:r>
              <a:rPr lang="en-US" sz="1600" dirty="0" smtClean="0"/>
              <a:t> – reflecting reasonable cluster separation</a:t>
            </a:r>
            <a:endParaRPr lang="en-US" sz="160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shot 2025-03-14 214416.png"/>
          <p:cNvPicPr>
            <a:picLocks noGrp="1" noChangeAspect="1"/>
          </p:cNvPicPr>
          <p:nvPr>
            <p:ph sz="quarter" idx="1"/>
          </p:nvPr>
        </p:nvPicPr>
        <p:blipFill>
          <a:blip r:embed="rId2"/>
          <a:stretch>
            <a:fillRect/>
          </a:stretch>
        </p:blipFill>
        <p:spPr>
          <a:xfrm>
            <a:off x="428596" y="1071546"/>
            <a:ext cx="7770837" cy="5300129"/>
          </a:xfrm>
        </p:spPr>
      </p:pic>
      <p:sp>
        <p:nvSpPr>
          <p:cNvPr id="5" name="TextBox 4"/>
          <p:cNvSpPr txBox="1"/>
          <p:nvPr/>
        </p:nvSpPr>
        <p:spPr>
          <a:xfrm>
            <a:off x="1643042" y="357166"/>
            <a:ext cx="5059398" cy="369332"/>
          </a:xfrm>
          <a:prstGeom prst="rect">
            <a:avLst/>
          </a:prstGeom>
          <a:noFill/>
        </p:spPr>
        <p:txBody>
          <a:bodyPr wrap="none" rtlCol="0">
            <a:spAutoFit/>
          </a:bodyPr>
          <a:lstStyle/>
          <a:p>
            <a:r>
              <a:rPr lang="en-IN" u="sng" dirty="0" err="1" smtClean="0"/>
              <a:t>Dendrogram</a:t>
            </a:r>
            <a:r>
              <a:rPr lang="en-IN" u="sng" dirty="0" smtClean="0"/>
              <a:t> of Average Hierarchical Clustering</a:t>
            </a:r>
            <a:endParaRPr lang="en-US" u="sng"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shot 2025-03-14 190916.png"/>
          <p:cNvPicPr>
            <a:picLocks noGrp="1" noChangeAspect="1"/>
          </p:cNvPicPr>
          <p:nvPr>
            <p:ph sz="quarter" idx="1"/>
          </p:nvPr>
        </p:nvPicPr>
        <p:blipFill>
          <a:blip r:embed="rId2"/>
          <a:stretch>
            <a:fillRect/>
          </a:stretch>
        </p:blipFill>
        <p:spPr>
          <a:xfrm>
            <a:off x="357159" y="1714488"/>
            <a:ext cx="5929353" cy="4643470"/>
          </a:xfrm>
        </p:spPr>
      </p:pic>
      <p:sp>
        <p:nvSpPr>
          <p:cNvPr id="5" name="TextBox 4"/>
          <p:cNvSpPr txBox="1"/>
          <p:nvPr/>
        </p:nvSpPr>
        <p:spPr>
          <a:xfrm>
            <a:off x="1357290" y="714356"/>
            <a:ext cx="5306261" cy="369332"/>
          </a:xfrm>
          <a:prstGeom prst="rect">
            <a:avLst/>
          </a:prstGeom>
          <a:noFill/>
        </p:spPr>
        <p:txBody>
          <a:bodyPr wrap="none" rtlCol="0">
            <a:spAutoFit/>
          </a:bodyPr>
          <a:lstStyle/>
          <a:p>
            <a:r>
              <a:rPr lang="en-IN" u="sng" dirty="0" smtClean="0">
                <a:solidFill>
                  <a:schemeClr val="accent1">
                    <a:lumMod val="75000"/>
                  </a:schemeClr>
                </a:solidFill>
                <a:effectLst>
                  <a:outerShdw blurRad="38100" dist="38100" dir="2700000" algn="tl">
                    <a:srgbClr val="000000">
                      <a:alpha val="43137"/>
                    </a:srgbClr>
                  </a:outerShdw>
                </a:effectLst>
              </a:rPr>
              <a:t>Hierarchical Clusters Visualization with 3 Clusters</a:t>
            </a:r>
            <a:endParaRPr lang="en-US" u="sng" dirty="0">
              <a:solidFill>
                <a:schemeClr val="accent1">
                  <a:lumMod val="75000"/>
                </a:schemeClr>
              </a:solidFill>
              <a:effectLst>
                <a:outerShdw blurRad="38100" dist="38100" dir="2700000" algn="tl">
                  <a:srgbClr val="000000">
                    <a:alpha val="43137"/>
                  </a:srgbClr>
                </a:outerShdw>
              </a:effectLst>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Contents</a:t>
            </a:r>
            <a:endParaRPr lang="en-US" dirty="0"/>
          </a:p>
        </p:txBody>
      </p:sp>
      <p:sp>
        <p:nvSpPr>
          <p:cNvPr id="3" name="Content Placeholder 2"/>
          <p:cNvSpPr>
            <a:spLocks noGrp="1"/>
          </p:cNvSpPr>
          <p:nvPr>
            <p:ph sz="quarter" idx="1"/>
          </p:nvPr>
        </p:nvSpPr>
        <p:spPr/>
        <p:txBody>
          <a:bodyPr>
            <a:normAutofit/>
          </a:bodyPr>
          <a:lstStyle/>
          <a:p>
            <a:r>
              <a:rPr lang="en-IN" dirty="0" smtClean="0"/>
              <a:t>Introduction</a:t>
            </a:r>
          </a:p>
          <a:p>
            <a:r>
              <a:rPr lang="en-IN" dirty="0" smtClean="0"/>
              <a:t>About the Data</a:t>
            </a:r>
          </a:p>
          <a:p>
            <a:r>
              <a:rPr lang="en-IN" dirty="0" smtClean="0"/>
              <a:t>Objective of the Study</a:t>
            </a:r>
          </a:p>
          <a:p>
            <a:r>
              <a:rPr lang="en-IN" dirty="0" smtClean="0"/>
              <a:t>EDA</a:t>
            </a:r>
          </a:p>
          <a:p>
            <a:r>
              <a:rPr lang="en-IN" dirty="0" smtClean="0"/>
              <a:t>Model Building &amp; Evaluation</a:t>
            </a:r>
          </a:p>
          <a:p>
            <a:r>
              <a:rPr lang="en-IN" dirty="0" smtClean="0"/>
              <a:t>Model Deployment</a:t>
            </a:r>
          </a:p>
          <a:p>
            <a:r>
              <a:rPr lang="en-US" dirty="0" smtClean="0"/>
              <a:t>Challenges Faced During the Project</a:t>
            </a:r>
          </a:p>
          <a:p>
            <a:r>
              <a:rPr lang="en-US" dirty="0" smtClean="0"/>
              <a:t>Overcame the Challenges</a:t>
            </a:r>
            <a:endParaRPr lang="en-IN" dirty="0" smtClean="0"/>
          </a:p>
          <a:p>
            <a:r>
              <a:rPr lang="en-IN" dirty="0" smtClean="0"/>
              <a:t>Conclusion</a:t>
            </a:r>
            <a:endParaRPr lang="en-US"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00034" y="1428737"/>
            <a:ext cx="7786742" cy="6186309"/>
          </a:xfrm>
          <a:prstGeom prst="rect">
            <a:avLst/>
          </a:prstGeom>
          <a:noFill/>
        </p:spPr>
        <p:txBody>
          <a:bodyPr wrap="square" rtlCol="0">
            <a:spAutoFit/>
          </a:bodyPr>
          <a:lstStyle/>
          <a:p>
            <a:r>
              <a:rPr lang="en-US" b="1" dirty="0" smtClean="0"/>
              <a:t>Hierarchical Clustering with Average Linkage</a:t>
            </a:r>
            <a:r>
              <a:rPr lang="en-US" dirty="0" smtClean="0"/>
              <a:t> was chosen for model building and evaluation to effectively group patients based on symptoms for emergency triage.</a:t>
            </a:r>
          </a:p>
          <a:p>
            <a:endParaRPr lang="en-IN" dirty="0"/>
          </a:p>
          <a:p>
            <a:pPr>
              <a:buFont typeface="Arial" pitchFamily="34" charset="0"/>
              <a:buChar char="•"/>
            </a:pPr>
            <a:r>
              <a:rPr lang="en-US" b="1" dirty="0" smtClean="0"/>
              <a:t>Feature Selection</a:t>
            </a:r>
            <a:r>
              <a:rPr lang="en-US" dirty="0" smtClean="0"/>
              <a:t>: 18 features were selected for analysis.</a:t>
            </a:r>
          </a:p>
          <a:p>
            <a:endParaRPr lang="en-US" dirty="0" smtClean="0"/>
          </a:p>
          <a:p>
            <a:pPr>
              <a:buFont typeface="Arial" pitchFamily="34" charset="0"/>
              <a:buChar char="•"/>
            </a:pPr>
            <a:r>
              <a:rPr lang="en-US" b="1" dirty="0" smtClean="0"/>
              <a:t>Scaling and Normalization</a:t>
            </a:r>
            <a:r>
              <a:rPr lang="en-US" dirty="0" smtClean="0"/>
              <a:t>: Standardization of data to ensure fair distance measurements.</a:t>
            </a:r>
          </a:p>
          <a:p>
            <a:endParaRPr lang="en-US" dirty="0" smtClean="0"/>
          </a:p>
          <a:p>
            <a:pPr>
              <a:buFont typeface="Arial" pitchFamily="34" charset="0"/>
              <a:buChar char="•"/>
            </a:pPr>
            <a:r>
              <a:rPr lang="en-US" b="1" dirty="0" smtClean="0"/>
              <a:t>Hierarchical Clustering (Average Linkage)</a:t>
            </a:r>
            <a:r>
              <a:rPr lang="en-US" dirty="0" smtClean="0"/>
              <a:t>: Groups similar data points by minimizing the average distance between clusters.</a:t>
            </a:r>
          </a:p>
          <a:p>
            <a:pPr>
              <a:buFont typeface="Arial" pitchFamily="34" charset="0"/>
              <a:buChar char="•"/>
            </a:pPr>
            <a:endParaRPr lang="en-IN" dirty="0"/>
          </a:p>
          <a:p>
            <a:pPr>
              <a:buFont typeface="Arial" pitchFamily="34" charset="0"/>
              <a:buChar char="•"/>
            </a:pPr>
            <a:r>
              <a:rPr lang="en-US" dirty="0" smtClean="0"/>
              <a:t>Principal Component Analysis (PCA) was applied to reduce dimensions and visualize clusters. The plot shows three distinct clusters.</a:t>
            </a:r>
          </a:p>
          <a:p>
            <a:pPr>
              <a:buFont typeface="Arial" pitchFamily="34" charset="0"/>
              <a:buChar char="•"/>
            </a:pPr>
            <a:endParaRPr lang="en-IN" dirty="0"/>
          </a:p>
          <a:p>
            <a:pPr>
              <a:buFont typeface="Arial" pitchFamily="34" charset="0"/>
              <a:buChar char="•"/>
            </a:pPr>
            <a:r>
              <a:rPr lang="en-US" dirty="0" smtClean="0"/>
              <a:t>The Hierarchical Clustering model successfully identified three distinct </a:t>
            </a:r>
            <a:r>
              <a:rPr lang="en-US" dirty="0" err="1" smtClean="0"/>
              <a:t>clusters.This</a:t>
            </a:r>
            <a:r>
              <a:rPr lang="en-US" dirty="0" smtClean="0"/>
              <a:t> can be leveraged for </a:t>
            </a:r>
            <a:r>
              <a:rPr lang="en-US" b="1" dirty="0" smtClean="0"/>
              <a:t>effective patient triage</a:t>
            </a:r>
            <a:r>
              <a:rPr lang="en-US" dirty="0" smtClean="0"/>
              <a:t>, prioritizing emergency care based on symptom severity.</a:t>
            </a:r>
          </a:p>
          <a:p>
            <a:pPr>
              <a:buFont typeface="Arial" pitchFamily="34" charset="0"/>
              <a:buChar char="•"/>
            </a:pPr>
            <a:endParaRPr lang="en-US" dirty="0" smtClean="0"/>
          </a:p>
          <a:p>
            <a:pPr>
              <a:buFont typeface="Arial" pitchFamily="34" charset="0"/>
              <a:buChar char="•"/>
            </a:pPr>
            <a:endParaRPr lang="en-US" dirty="0" smtClean="0"/>
          </a:p>
          <a:p>
            <a:endParaRPr lang="en-US" dirty="0" smtClean="0"/>
          </a:p>
          <a:p>
            <a:endParaRPr lang="en-US"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MODEL DEPLOYMENT</a:t>
            </a:r>
            <a:endParaRPr lang="en-US" dirty="0"/>
          </a:p>
        </p:txBody>
      </p:sp>
      <p:sp>
        <p:nvSpPr>
          <p:cNvPr id="3" name="Content Placeholder 2"/>
          <p:cNvSpPr>
            <a:spLocks noGrp="1"/>
          </p:cNvSpPr>
          <p:nvPr>
            <p:ph sz="quarter" idx="1"/>
          </p:nvPr>
        </p:nvSpPr>
        <p:spPr/>
        <p:txBody>
          <a:bodyPr/>
          <a:lstStyle/>
          <a:p>
            <a:r>
              <a:rPr lang="en-US" sz="2400" b="1" dirty="0" err="1" smtClean="0"/>
              <a:t>Streamlit</a:t>
            </a:r>
            <a:r>
              <a:rPr lang="en-US" sz="2400" b="1" dirty="0" smtClean="0"/>
              <a:t> Framework</a:t>
            </a:r>
            <a:r>
              <a:rPr lang="en-US" sz="2400" dirty="0" smtClean="0"/>
              <a:t>: The model was deployed using </a:t>
            </a:r>
            <a:r>
              <a:rPr lang="en-US" sz="2400" dirty="0" err="1" smtClean="0"/>
              <a:t>Streamlit</a:t>
            </a:r>
            <a:r>
              <a:rPr lang="en-US" sz="2400" dirty="0" smtClean="0"/>
              <a:t>, an interactive web-based application for real-time patient triage.</a:t>
            </a:r>
          </a:p>
          <a:p>
            <a:endParaRPr lang="en-US" sz="2400" dirty="0" smtClean="0"/>
          </a:p>
          <a:p>
            <a:r>
              <a:rPr lang="en-US" sz="2400" b="1" dirty="0" smtClean="0"/>
              <a:t>Real-time Input Handling</a:t>
            </a:r>
            <a:r>
              <a:rPr lang="en-US" sz="2400" dirty="0" smtClean="0"/>
              <a:t>: Users can input patient symptoms and receive cluster-based predictions.</a:t>
            </a:r>
          </a:p>
          <a:p>
            <a:endParaRPr lang="en-US" sz="2400" dirty="0" smtClean="0"/>
          </a:p>
          <a:p>
            <a:r>
              <a:rPr lang="en-US" sz="2400" b="1" dirty="0" smtClean="0"/>
              <a:t>User-friendly Interface</a:t>
            </a:r>
            <a:r>
              <a:rPr lang="en-US" sz="2400" dirty="0" smtClean="0"/>
              <a:t>: Visual representation of clusters and insights for effective decision-making</a:t>
            </a:r>
            <a:r>
              <a:rPr lang="en-US" dirty="0" smtClean="0"/>
              <a:t>.</a:t>
            </a:r>
          </a:p>
          <a:p>
            <a:pPr>
              <a:buNone/>
            </a:pPr>
            <a:endParaRPr lang="en-US"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descr="Screenshot 2025-03-14 210624.png"/>
          <p:cNvPicPr>
            <a:picLocks noGrp="1" noChangeAspect="1"/>
          </p:cNvPicPr>
          <p:nvPr>
            <p:ph sz="quarter" idx="1"/>
          </p:nvPr>
        </p:nvPicPr>
        <p:blipFill>
          <a:blip r:embed="rId2"/>
          <a:stretch>
            <a:fillRect/>
          </a:stretch>
        </p:blipFill>
        <p:spPr>
          <a:xfrm>
            <a:off x="285720" y="428604"/>
            <a:ext cx="4357718" cy="4357718"/>
          </a:xfrm>
        </p:spPr>
      </p:pic>
      <p:pic>
        <p:nvPicPr>
          <p:cNvPr id="10" name="Picture 9" descr="Screenshot 2025-03-14 210647.png"/>
          <p:cNvPicPr>
            <a:picLocks noChangeAspect="1"/>
          </p:cNvPicPr>
          <p:nvPr/>
        </p:nvPicPr>
        <p:blipFill>
          <a:blip r:embed="rId3"/>
          <a:stretch>
            <a:fillRect/>
          </a:stretch>
        </p:blipFill>
        <p:spPr>
          <a:xfrm>
            <a:off x="4643438" y="571480"/>
            <a:ext cx="4052874" cy="3214686"/>
          </a:xfrm>
          <a:prstGeom prst="rect">
            <a:avLst/>
          </a:prstGeom>
        </p:spPr>
      </p:pic>
      <p:pic>
        <p:nvPicPr>
          <p:cNvPr id="11" name="Picture 10" descr="Screenshot 2025-03-14 210845.png"/>
          <p:cNvPicPr>
            <a:picLocks noChangeAspect="1"/>
          </p:cNvPicPr>
          <p:nvPr/>
        </p:nvPicPr>
        <p:blipFill>
          <a:blip r:embed="rId4"/>
          <a:stretch>
            <a:fillRect/>
          </a:stretch>
        </p:blipFill>
        <p:spPr>
          <a:xfrm>
            <a:off x="4643438" y="3786190"/>
            <a:ext cx="4071966" cy="1714512"/>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shot 2025-03-14 212016.png"/>
          <p:cNvPicPr>
            <a:picLocks noGrp="1" noChangeAspect="1"/>
          </p:cNvPicPr>
          <p:nvPr>
            <p:ph sz="quarter" idx="1"/>
          </p:nvPr>
        </p:nvPicPr>
        <p:blipFill>
          <a:blip r:embed="rId2"/>
          <a:stretch>
            <a:fillRect/>
          </a:stretch>
        </p:blipFill>
        <p:spPr>
          <a:xfrm>
            <a:off x="214283" y="285728"/>
            <a:ext cx="4357718" cy="4286281"/>
          </a:xfrm>
        </p:spPr>
      </p:pic>
      <p:pic>
        <p:nvPicPr>
          <p:cNvPr id="5" name="Picture 4" descr="Screenshot 2025-03-14 212036.png"/>
          <p:cNvPicPr>
            <a:picLocks noChangeAspect="1"/>
          </p:cNvPicPr>
          <p:nvPr/>
        </p:nvPicPr>
        <p:blipFill>
          <a:blip r:embed="rId3"/>
          <a:stretch>
            <a:fillRect/>
          </a:stretch>
        </p:blipFill>
        <p:spPr>
          <a:xfrm>
            <a:off x="4572000" y="285728"/>
            <a:ext cx="4357718" cy="4143404"/>
          </a:xfrm>
          <a:prstGeom prst="rect">
            <a:avLst/>
          </a:prstGeom>
        </p:spPr>
      </p:pic>
      <p:pic>
        <p:nvPicPr>
          <p:cNvPr id="6" name="Picture 5" descr="Screenshot 2025-03-14 212100.png"/>
          <p:cNvPicPr>
            <a:picLocks noChangeAspect="1"/>
          </p:cNvPicPr>
          <p:nvPr/>
        </p:nvPicPr>
        <p:blipFill>
          <a:blip r:embed="rId4"/>
          <a:stretch>
            <a:fillRect/>
          </a:stretch>
        </p:blipFill>
        <p:spPr>
          <a:xfrm>
            <a:off x="4572000" y="4429132"/>
            <a:ext cx="4357718" cy="1714512"/>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shot 2025-03-14 213151.png"/>
          <p:cNvPicPr>
            <a:picLocks noGrp="1" noChangeAspect="1"/>
          </p:cNvPicPr>
          <p:nvPr>
            <p:ph sz="quarter" idx="1"/>
          </p:nvPr>
        </p:nvPicPr>
        <p:blipFill>
          <a:blip r:embed="rId2"/>
          <a:stretch>
            <a:fillRect/>
          </a:stretch>
        </p:blipFill>
        <p:spPr>
          <a:xfrm>
            <a:off x="285721" y="214313"/>
            <a:ext cx="4357717" cy="4286257"/>
          </a:xfrm>
        </p:spPr>
      </p:pic>
      <p:pic>
        <p:nvPicPr>
          <p:cNvPr id="5" name="Picture 4" descr="Screenshot 2025-03-14 213215.png"/>
          <p:cNvPicPr>
            <a:picLocks noChangeAspect="1"/>
          </p:cNvPicPr>
          <p:nvPr/>
        </p:nvPicPr>
        <p:blipFill>
          <a:blip r:embed="rId3"/>
          <a:stretch>
            <a:fillRect/>
          </a:stretch>
        </p:blipFill>
        <p:spPr>
          <a:xfrm>
            <a:off x="4572000" y="214290"/>
            <a:ext cx="4429156" cy="4286280"/>
          </a:xfrm>
          <a:prstGeom prst="rect">
            <a:avLst/>
          </a:prstGeom>
        </p:spPr>
      </p:pic>
      <p:pic>
        <p:nvPicPr>
          <p:cNvPr id="6" name="Picture 5" descr="Screenshot 2025-03-14 213232.png"/>
          <p:cNvPicPr>
            <a:picLocks noChangeAspect="1"/>
          </p:cNvPicPr>
          <p:nvPr/>
        </p:nvPicPr>
        <p:blipFill>
          <a:blip r:embed="rId4"/>
          <a:stretch>
            <a:fillRect/>
          </a:stretch>
        </p:blipFill>
        <p:spPr>
          <a:xfrm>
            <a:off x="4572000" y="4500570"/>
            <a:ext cx="4429156" cy="1938869"/>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smtClean="0"/>
              <a:t>CHALLEGES FACED DURING THE PROJECT</a:t>
            </a:r>
            <a:endParaRPr lang="en-US" dirty="0"/>
          </a:p>
        </p:txBody>
      </p:sp>
      <p:sp>
        <p:nvSpPr>
          <p:cNvPr id="3" name="Content Placeholder 2"/>
          <p:cNvSpPr>
            <a:spLocks noGrp="1"/>
          </p:cNvSpPr>
          <p:nvPr>
            <p:ph sz="quarter" idx="1"/>
          </p:nvPr>
        </p:nvSpPr>
        <p:spPr/>
        <p:txBody>
          <a:bodyPr>
            <a:normAutofit fontScale="85000" lnSpcReduction="10000"/>
          </a:bodyPr>
          <a:lstStyle/>
          <a:p>
            <a:r>
              <a:rPr lang="en-US" dirty="0" smtClean="0"/>
              <a:t>Data Challenges:</a:t>
            </a:r>
          </a:p>
          <a:p>
            <a:pPr>
              <a:buNone/>
            </a:pPr>
            <a:r>
              <a:rPr lang="en-US" dirty="0" smtClean="0"/>
              <a:t>   Handling missing values</a:t>
            </a:r>
          </a:p>
          <a:p>
            <a:pPr>
              <a:buNone/>
            </a:pPr>
            <a:endParaRPr lang="en-US" dirty="0" smtClean="0"/>
          </a:p>
          <a:p>
            <a:r>
              <a:rPr lang="en-US" dirty="0" smtClean="0"/>
              <a:t> Model Challenges:</a:t>
            </a:r>
          </a:p>
          <a:p>
            <a:pPr>
              <a:buNone/>
            </a:pPr>
            <a:r>
              <a:rPr lang="en-US" dirty="0" smtClean="0"/>
              <a:t>   Ensuring clusters accurately represent illness severity.</a:t>
            </a:r>
          </a:p>
          <a:p>
            <a:pPr>
              <a:buNone/>
            </a:pPr>
            <a:r>
              <a:rPr lang="en-US" dirty="0" smtClean="0"/>
              <a:t>   Selecting the optimal clustering algorithm for best patient classification.</a:t>
            </a:r>
          </a:p>
          <a:p>
            <a:pPr>
              <a:buNone/>
            </a:pPr>
            <a:endParaRPr lang="en-US" dirty="0" smtClean="0"/>
          </a:p>
          <a:p>
            <a:r>
              <a:rPr lang="en-US" dirty="0" smtClean="0"/>
              <a:t>Deployment Challenges:</a:t>
            </a:r>
          </a:p>
          <a:p>
            <a:pPr>
              <a:buNone/>
            </a:pPr>
            <a:r>
              <a:rPr lang="en-US" dirty="0" smtClean="0"/>
              <a:t>   Optimizing </a:t>
            </a:r>
            <a:r>
              <a:rPr lang="en-US" dirty="0" err="1" smtClean="0"/>
              <a:t>Streamlit</a:t>
            </a:r>
            <a:r>
              <a:rPr lang="en-US" dirty="0" smtClean="0"/>
              <a:t> performance for smooth real-time predictions.</a:t>
            </a:r>
          </a:p>
          <a:p>
            <a:pPr>
              <a:buNone/>
            </a:pPr>
            <a:r>
              <a:rPr lang="en-US" dirty="0" smtClean="0"/>
              <a:t>   Ensuring the model works well with new, unseen patient data.</a:t>
            </a:r>
            <a:endParaRPr lang="en-US"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5720" y="357166"/>
            <a:ext cx="8534400" cy="987552"/>
          </a:xfrm>
        </p:spPr>
        <p:txBody>
          <a:bodyPr>
            <a:normAutofit fontScale="90000"/>
          </a:bodyPr>
          <a:lstStyle/>
          <a:p>
            <a:r>
              <a:rPr lang="en-US" dirty="0" smtClean="0"/>
              <a:t>OVERCAME THE CHALLENGES</a:t>
            </a:r>
            <a:r>
              <a:rPr lang="en-IN" dirty="0" smtClean="0"/>
              <a:t/>
            </a:r>
            <a:br>
              <a:rPr lang="en-IN" dirty="0" smtClean="0"/>
            </a:br>
            <a:endParaRPr lang="en-US" dirty="0"/>
          </a:p>
        </p:txBody>
      </p:sp>
      <p:sp>
        <p:nvSpPr>
          <p:cNvPr id="3" name="Content Placeholder 2"/>
          <p:cNvSpPr>
            <a:spLocks noGrp="1"/>
          </p:cNvSpPr>
          <p:nvPr>
            <p:ph sz="quarter" idx="1"/>
          </p:nvPr>
        </p:nvSpPr>
        <p:spPr/>
        <p:txBody>
          <a:bodyPr>
            <a:normAutofit fontScale="85000" lnSpcReduction="20000"/>
          </a:bodyPr>
          <a:lstStyle/>
          <a:p>
            <a:r>
              <a:rPr lang="en-IN" dirty="0" smtClean="0"/>
              <a:t>Data Pre-processing &amp; Cleaning:</a:t>
            </a:r>
          </a:p>
          <a:p>
            <a:pPr>
              <a:buNone/>
            </a:pPr>
            <a:r>
              <a:rPr lang="en-IN" dirty="0" smtClean="0"/>
              <a:t>    Standardized symptom names across datasets.</a:t>
            </a:r>
          </a:p>
          <a:p>
            <a:pPr>
              <a:buNone/>
            </a:pPr>
            <a:r>
              <a:rPr lang="en-IN" dirty="0" smtClean="0"/>
              <a:t>    Filled missing values using imputation techniques.</a:t>
            </a:r>
          </a:p>
          <a:p>
            <a:pPr>
              <a:buNone/>
            </a:pPr>
            <a:endParaRPr lang="en-IN" dirty="0" smtClean="0"/>
          </a:p>
          <a:p>
            <a:r>
              <a:rPr lang="en-IN" dirty="0" smtClean="0"/>
              <a:t>Model Optimization:</a:t>
            </a:r>
          </a:p>
          <a:p>
            <a:pPr>
              <a:buNone/>
            </a:pPr>
            <a:r>
              <a:rPr lang="en-IN" dirty="0" smtClean="0"/>
              <a:t>    Compared K-Means, DBSCAN, and Hierarchical      Clustering, selecting Hierarchical for better separation.</a:t>
            </a:r>
          </a:p>
          <a:p>
            <a:pPr>
              <a:buNone/>
            </a:pPr>
            <a:r>
              <a:rPr lang="en-IN" dirty="0" smtClean="0"/>
              <a:t>   Tuned </a:t>
            </a:r>
            <a:r>
              <a:rPr lang="en-IN" dirty="0" err="1" smtClean="0"/>
              <a:t>hyperparameters</a:t>
            </a:r>
            <a:r>
              <a:rPr lang="en-IN" dirty="0" smtClean="0"/>
              <a:t> to improve cluster cohesion and separation.</a:t>
            </a:r>
          </a:p>
          <a:p>
            <a:pPr>
              <a:buNone/>
            </a:pPr>
            <a:endParaRPr lang="en-IN" dirty="0" smtClean="0"/>
          </a:p>
          <a:p>
            <a:r>
              <a:rPr lang="en-IN" dirty="0" smtClean="0"/>
              <a:t>Deployment Solutions:</a:t>
            </a:r>
          </a:p>
          <a:p>
            <a:pPr>
              <a:buNone/>
            </a:pPr>
            <a:r>
              <a:rPr lang="en-IN" dirty="0" smtClean="0"/>
              <a:t>  Optimized </a:t>
            </a:r>
            <a:r>
              <a:rPr lang="en-IN" dirty="0" err="1" smtClean="0"/>
              <a:t>Streamlit</a:t>
            </a:r>
            <a:r>
              <a:rPr lang="en-IN" dirty="0" smtClean="0"/>
              <a:t> UI for a smooth user </a:t>
            </a:r>
            <a:r>
              <a:rPr lang="en-IN" dirty="0" err="1" smtClean="0"/>
              <a:t>experience.Ensured</a:t>
            </a:r>
            <a:r>
              <a:rPr lang="en-IN" dirty="0" smtClean="0"/>
              <a:t> model generalizes well to new patient data.</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CONCLUSION</a:t>
            </a:r>
            <a:endParaRPr lang="en-US" dirty="0"/>
          </a:p>
        </p:txBody>
      </p:sp>
      <p:sp>
        <p:nvSpPr>
          <p:cNvPr id="3" name="Content Placeholder 2"/>
          <p:cNvSpPr>
            <a:spLocks noGrp="1"/>
          </p:cNvSpPr>
          <p:nvPr>
            <p:ph sz="quarter" idx="1"/>
          </p:nvPr>
        </p:nvSpPr>
        <p:spPr/>
        <p:txBody>
          <a:bodyPr>
            <a:normAutofit fontScale="85000" lnSpcReduction="20000"/>
          </a:bodyPr>
          <a:lstStyle/>
          <a:p>
            <a:pPr>
              <a:buNone/>
            </a:pPr>
            <a:endParaRPr lang="en-US" dirty="0" smtClean="0"/>
          </a:p>
          <a:p>
            <a:pPr>
              <a:buFont typeface="Wingdings" pitchFamily="2" charset="2"/>
              <a:buChar char="Ø"/>
            </a:pPr>
            <a:r>
              <a:rPr lang="en-US" dirty="0" smtClean="0"/>
              <a:t>Successfully developed a Patient Triage Clustering System to prioritize emergency cases. Hierarchical Clustering with Average Linkage model was the best model, categorizing patients into High, Medium, and Low Priority groups. By leveraging unsupervised learning, the model enables data-driven decision-making, reducing response times and improving patient outcomes.</a:t>
            </a:r>
          </a:p>
          <a:p>
            <a:pPr>
              <a:buNone/>
            </a:pPr>
            <a:endParaRPr lang="en-US" dirty="0" smtClean="0"/>
          </a:p>
          <a:p>
            <a:pPr>
              <a:buFont typeface="Wingdings" pitchFamily="2" charset="2"/>
              <a:buChar char="Ø"/>
            </a:pPr>
            <a:r>
              <a:rPr lang="en-US" dirty="0" smtClean="0"/>
              <a:t>Deployed using </a:t>
            </a:r>
            <a:r>
              <a:rPr lang="en-US" dirty="0" err="1" smtClean="0"/>
              <a:t>Streamlit</a:t>
            </a:r>
            <a:r>
              <a:rPr lang="en-US" dirty="0" smtClean="0"/>
              <a:t>, allowing real-time triage classification based on </a:t>
            </a:r>
            <a:r>
              <a:rPr lang="en-US" dirty="0" err="1" smtClean="0"/>
              <a:t>symptoms.This</a:t>
            </a:r>
            <a:r>
              <a:rPr lang="en-US" dirty="0" smtClean="0"/>
              <a:t> system can help medical professionals make faster and more informed decisions in emergency </a:t>
            </a:r>
            <a:r>
              <a:rPr lang="en-US" dirty="0" err="1" smtClean="0"/>
              <a:t>situations.Future</a:t>
            </a:r>
            <a:r>
              <a:rPr lang="en-US" dirty="0" smtClean="0"/>
              <a:t> improvements include enhancing model accuracy, integrating real-time vitals, and expanding the dataset for better predictions.</a:t>
            </a:r>
            <a:endParaRPr lang="en-US"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1368426" y="2928934"/>
            <a:ext cx="6480174" cy="1928826"/>
          </a:xfrm>
        </p:spPr>
        <p:txBody>
          <a:bodyPr>
            <a:noAutofit/>
          </a:bodyPr>
          <a:lstStyle/>
          <a:p>
            <a:r>
              <a:rPr lang="en-IN" sz="6000" dirty="0" smtClean="0">
                <a:solidFill>
                  <a:schemeClr val="tx1"/>
                </a:solidFill>
                <a:effectLst>
                  <a:outerShdw blurRad="38100" dist="38100" dir="2700000" algn="tl">
                    <a:srgbClr val="000000">
                      <a:alpha val="43137"/>
                    </a:srgbClr>
                  </a:outerShdw>
                </a:effectLst>
                <a:latin typeface="Lucida Calligraphy" pitchFamily="66" charset="0"/>
              </a:rPr>
              <a:t>Thank you</a:t>
            </a:r>
            <a:endParaRPr lang="en-US" sz="6000" dirty="0">
              <a:solidFill>
                <a:schemeClr val="tx1"/>
              </a:solidFill>
              <a:effectLst>
                <a:outerShdw blurRad="38100" dist="38100" dir="2700000" algn="tl">
                  <a:srgbClr val="000000">
                    <a:alpha val="43137"/>
                  </a:srgbClr>
                </a:outerShdw>
              </a:effectLst>
              <a:latin typeface="Lucida Calligraphy" pitchFamily="66"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3686172" cy="1143000"/>
          </a:xfrm>
        </p:spPr>
        <p:txBody>
          <a:bodyPr>
            <a:normAutofit/>
          </a:bodyPr>
          <a:lstStyle/>
          <a:p>
            <a:r>
              <a:rPr lang="en-IN" sz="2400" i="1" u="sng" dirty="0" smtClean="0">
                <a:effectLst>
                  <a:outerShdw blurRad="38100" dist="38100" dir="2700000" algn="tl">
                    <a:srgbClr val="000000">
                      <a:alpha val="43137"/>
                    </a:srgbClr>
                  </a:outerShdw>
                </a:effectLst>
              </a:rPr>
              <a:t>INTRODUCTION</a:t>
            </a:r>
            <a:endParaRPr lang="en-US" sz="2400" i="1" u="sng" dirty="0">
              <a:effectLst>
                <a:outerShdw blurRad="38100" dist="38100" dir="2700000" algn="tl">
                  <a:srgbClr val="000000">
                    <a:alpha val="43137"/>
                  </a:srgbClr>
                </a:outerShdw>
              </a:effectLst>
            </a:endParaRPr>
          </a:p>
        </p:txBody>
      </p:sp>
      <p:sp>
        <p:nvSpPr>
          <p:cNvPr id="3" name="Content Placeholder 2"/>
          <p:cNvSpPr>
            <a:spLocks noGrp="1"/>
          </p:cNvSpPr>
          <p:nvPr>
            <p:ph sz="quarter" idx="1"/>
          </p:nvPr>
        </p:nvSpPr>
        <p:spPr>
          <a:xfrm>
            <a:off x="428596" y="1357298"/>
            <a:ext cx="8215370" cy="4952062"/>
          </a:xfrm>
        </p:spPr>
        <p:txBody>
          <a:bodyPr/>
          <a:lstStyle/>
          <a:p>
            <a:pPr>
              <a:buNone/>
            </a:pPr>
            <a:r>
              <a:rPr lang="en-US" sz="2400" dirty="0" smtClean="0"/>
              <a:t>     In emergency medical situations, accurate and quick patient prioritization is crucial for effective treatment. Manual triage systems often face delays, leading to mismanagement of critical patients. This project aims to build an automated system that can categorize patients based on their symptoms and vitals to help healthcare professionals prioritize patients in real time.</a:t>
            </a:r>
          </a:p>
          <a:p>
            <a:endParaRPr lang="en-US" dirty="0"/>
          </a:p>
        </p:txBody>
      </p:sp>
      <p:pic>
        <p:nvPicPr>
          <p:cNvPr id="4" name="Picture 3" descr="Screenshot 2025-03-14 130954.png"/>
          <p:cNvPicPr>
            <a:picLocks noChangeAspect="1"/>
          </p:cNvPicPr>
          <p:nvPr/>
        </p:nvPicPr>
        <p:blipFill>
          <a:blip r:embed="rId2"/>
          <a:stretch>
            <a:fillRect/>
          </a:stretch>
        </p:blipFill>
        <p:spPr>
          <a:xfrm>
            <a:off x="5286379" y="4262156"/>
            <a:ext cx="3857621" cy="2595843"/>
          </a:xfrm>
          <a:prstGeom prst="rect">
            <a:avLst/>
          </a:prstGeom>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ABOUT THE DATA</a:t>
            </a:r>
            <a:endParaRPr lang="en-US" dirty="0"/>
          </a:p>
        </p:txBody>
      </p:sp>
      <p:sp>
        <p:nvSpPr>
          <p:cNvPr id="3" name="Content Placeholder 2"/>
          <p:cNvSpPr>
            <a:spLocks noGrp="1"/>
          </p:cNvSpPr>
          <p:nvPr>
            <p:ph sz="quarter" idx="1"/>
          </p:nvPr>
        </p:nvSpPr>
        <p:spPr/>
        <p:txBody>
          <a:bodyPr/>
          <a:lstStyle/>
          <a:p>
            <a:pPr>
              <a:buNone/>
            </a:pPr>
            <a:r>
              <a:rPr lang="en-IN" dirty="0" smtClean="0"/>
              <a:t>   Data with Risk factors, Characters, Living area etc of patients including Age, Gender, Chest pain type, Blood pressure, Cholesterol level,  Maximum heart rate, Exercise Angina, Plasma glucose, Skin thickness, Insulin level, BMI, Diabetes Pedigree function, Hyper tension, Heart disease, Smoking status, Residence.</a:t>
            </a:r>
            <a:endParaRPr lang="en-US"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OBJECTIVE OF THE STUDY</a:t>
            </a:r>
            <a:endParaRPr lang="en-US" dirty="0"/>
          </a:p>
        </p:txBody>
      </p:sp>
      <p:sp>
        <p:nvSpPr>
          <p:cNvPr id="3" name="Content Placeholder 2"/>
          <p:cNvSpPr>
            <a:spLocks noGrp="1"/>
          </p:cNvSpPr>
          <p:nvPr>
            <p:ph sz="quarter" idx="1"/>
          </p:nvPr>
        </p:nvSpPr>
        <p:spPr/>
        <p:txBody>
          <a:bodyPr>
            <a:normAutofit/>
          </a:bodyPr>
          <a:lstStyle/>
          <a:p>
            <a:pPr algn="just">
              <a:buNone/>
            </a:pPr>
            <a:r>
              <a:rPr lang="en-IN" dirty="0" smtClean="0"/>
              <a:t>Based on patient symptoms, identify patients</a:t>
            </a:r>
          </a:p>
          <a:p>
            <a:pPr algn="just">
              <a:buNone/>
            </a:pPr>
            <a:r>
              <a:rPr lang="en-IN" dirty="0" smtClean="0"/>
              <a:t>needing immediate</a:t>
            </a:r>
            <a:r>
              <a:rPr lang="en-US" dirty="0" smtClean="0"/>
              <a:t> </a:t>
            </a:r>
            <a:r>
              <a:rPr lang="en-IN" dirty="0" smtClean="0"/>
              <a:t>resuscitation, to assign</a:t>
            </a:r>
          </a:p>
          <a:p>
            <a:pPr algn="just">
              <a:buNone/>
            </a:pPr>
            <a:r>
              <a:rPr lang="en-IN" dirty="0" smtClean="0"/>
              <a:t>patients to a pre-designated patient care</a:t>
            </a:r>
            <a:r>
              <a:rPr lang="en-US" dirty="0" smtClean="0"/>
              <a:t> </a:t>
            </a:r>
            <a:r>
              <a:rPr lang="en-IN" dirty="0" smtClean="0"/>
              <a:t>area,</a:t>
            </a:r>
          </a:p>
          <a:p>
            <a:pPr algn="just">
              <a:buNone/>
            </a:pPr>
            <a:r>
              <a:rPr lang="en-IN" dirty="0" smtClean="0"/>
              <a:t>thereby prioritizing their care; and to initiate</a:t>
            </a:r>
            <a:endParaRPr lang="en-US" dirty="0" smtClean="0"/>
          </a:p>
          <a:p>
            <a:pPr algn="just">
              <a:buNone/>
            </a:pPr>
            <a:r>
              <a:rPr lang="en-IN" dirty="0" smtClean="0"/>
              <a:t>diagnostic or therapeutic measures as</a:t>
            </a:r>
          </a:p>
          <a:p>
            <a:pPr algn="just">
              <a:buNone/>
            </a:pPr>
            <a:r>
              <a:rPr lang="en-IN" dirty="0" smtClean="0"/>
              <a:t>appropriate.</a:t>
            </a:r>
            <a:endParaRPr lang="en-US" dirty="0" smtClean="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5357818" cy="642918"/>
          </a:xfrm>
        </p:spPr>
        <p:txBody>
          <a:bodyPr>
            <a:normAutofit/>
          </a:bodyPr>
          <a:lstStyle/>
          <a:p>
            <a:r>
              <a:rPr lang="en-IN" i="1" u="sng" dirty="0" smtClean="0"/>
              <a:t>EDA</a:t>
            </a:r>
            <a:endParaRPr lang="en-US" i="1" u="sng" dirty="0"/>
          </a:p>
        </p:txBody>
      </p:sp>
      <p:pic>
        <p:nvPicPr>
          <p:cNvPr id="4" name="Content Placeholder 3" descr="Screenshot 2025-03-14 152513.png"/>
          <p:cNvPicPr>
            <a:picLocks noGrp="1" noChangeAspect="1"/>
          </p:cNvPicPr>
          <p:nvPr>
            <p:ph sz="quarter" idx="1"/>
          </p:nvPr>
        </p:nvPicPr>
        <p:blipFill>
          <a:blip r:embed="rId2"/>
          <a:stretch>
            <a:fillRect/>
          </a:stretch>
        </p:blipFill>
        <p:spPr>
          <a:xfrm>
            <a:off x="214282" y="2500306"/>
            <a:ext cx="4214843" cy="4225994"/>
          </a:xfrm>
        </p:spPr>
      </p:pic>
      <p:sp>
        <p:nvSpPr>
          <p:cNvPr id="6" name="TextBox 5"/>
          <p:cNvSpPr txBox="1"/>
          <p:nvPr/>
        </p:nvSpPr>
        <p:spPr>
          <a:xfrm>
            <a:off x="214282" y="928670"/>
            <a:ext cx="5046574" cy="461665"/>
          </a:xfrm>
          <a:prstGeom prst="rect">
            <a:avLst/>
          </a:prstGeom>
          <a:noFill/>
        </p:spPr>
        <p:txBody>
          <a:bodyPr wrap="none" rtlCol="0">
            <a:spAutoFit/>
          </a:bodyPr>
          <a:lstStyle/>
          <a:p>
            <a:r>
              <a:rPr lang="en-IN" sz="2400" u="sng" dirty="0" smtClean="0"/>
              <a:t>Distribution Of  Numerical features</a:t>
            </a:r>
            <a:endParaRPr lang="en-US" sz="2400" u="sng" dirty="0"/>
          </a:p>
        </p:txBody>
      </p:sp>
      <p:sp>
        <p:nvSpPr>
          <p:cNvPr id="7" name="TextBox 6"/>
          <p:cNvSpPr txBox="1"/>
          <p:nvPr/>
        </p:nvSpPr>
        <p:spPr>
          <a:xfrm>
            <a:off x="4857752" y="2500306"/>
            <a:ext cx="4143404" cy="4247317"/>
          </a:xfrm>
          <a:prstGeom prst="rect">
            <a:avLst/>
          </a:prstGeom>
          <a:noFill/>
        </p:spPr>
        <p:txBody>
          <a:bodyPr wrap="square" rtlCol="0">
            <a:spAutoFit/>
          </a:bodyPr>
          <a:lstStyle/>
          <a:p>
            <a:r>
              <a:rPr lang="en-US" b="1" i="1" u="sng" dirty="0" smtClean="0">
                <a:effectLst>
                  <a:outerShdw blurRad="38100" dist="38100" dir="2700000" algn="tl">
                    <a:srgbClr val="000000">
                      <a:alpha val="43137"/>
                    </a:srgbClr>
                  </a:outerShdw>
                </a:effectLst>
              </a:rPr>
              <a:t>Observations</a:t>
            </a:r>
            <a:r>
              <a:rPr lang="en-US" dirty="0" smtClean="0"/>
              <a:t>: </a:t>
            </a:r>
          </a:p>
          <a:p>
            <a:r>
              <a:rPr lang="en-US" b="1" dirty="0" smtClean="0"/>
              <a:t>Blood Pressure &amp; Cholesterol</a:t>
            </a:r>
            <a:r>
              <a:rPr lang="en-US" dirty="0" smtClean="0"/>
              <a:t> show a </a:t>
            </a:r>
            <a:r>
              <a:rPr lang="en-US" b="1" dirty="0" smtClean="0"/>
              <a:t>normal distribution</a:t>
            </a:r>
            <a:r>
              <a:rPr lang="en-US" dirty="0" smtClean="0"/>
              <a:t>, indicating stable patterns in patients.</a:t>
            </a:r>
          </a:p>
          <a:p>
            <a:r>
              <a:rPr lang="en-US" b="1" dirty="0" smtClean="0"/>
              <a:t>Plasma Glucose &amp; Insulin</a:t>
            </a:r>
            <a:r>
              <a:rPr lang="en-US" dirty="0" smtClean="0"/>
              <a:t> have </a:t>
            </a:r>
            <a:r>
              <a:rPr lang="en-US" b="1" dirty="0" smtClean="0"/>
              <a:t>skewed distributions</a:t>
            </a:r>
            <a:r>
              <a:rPr lang="en-US" dirty="0" smtClean="0"/>
              <a:t> with spikes, indicating possible outliers or diabetic patients.</a:t>
            </a:r>
          </a:p>
          <a:p>
            <a:r>
              <a:rPr lang="en-US" b="1" dirty="0" smtClean="0"/>
              <a:t>BMI &amp; Diabetes Pedigree Function</a:t>
            </a:r>
            <a:r>
              <a:rPr lang="en-US" dirty="0" smtClean="0"/>
              <a:t> show </a:t>
            </a:r>
            <a:r>
              <a:rPr lang="en-US" b="1" dirty="0" smtClean="0"/>
              <a:t>uniform distribution</a:t>
            </a:r>
            <a:r>
              <a:rPr lang="en-US" dirty="0" smtClean="0"/>
              <a:t>, indicating diverse patient samples.</a:t>
            </a:r>
          </a:p>
          <a:p>
            <a:r>
              <a:rPr lang="en-US" b="1" dirty="0" smtClean="0"/>
              <a:t>Max Heart Rate &amp; Age</a:t>
            </a:r>
            <a:r>
              <a:rPr lang="en-US" dirty="0" smtClean="0"/>
              <a:t> are evenly distributed, which is essential for accurate clustering.</a:t>
            </a:r>
          </a:p>
          <a:p>
            <a:endParaRPr lang="en-US" dirty="0"/>
          </a:p>
        </p:txBody>
      </p:sp>
      <p:sp>
        <p:nvSpPr>
          <p:cNvPr id="8" name="TextBox 7"/>
          <p:cNvSpPr txBox="1"/>
          <p:nvPr/>
        </p:nvSpPr>
        <p:spPr>
          <a:xfrm>
            <a:off x="357158" y="1428736"/>
            <a:ext cx="184731" cy="369332"/>
          </a:xfrm>
          <a:prstGeom prst="rect">
            <a:avLst/>
          </a:prstGeom>
          <a:noFill/>
        </p:spPr>
        <p:txBody>
          <a:bodyPr wrap="square" rtlCol="0">
            <a:spAutoFit/>
          </a:bodyPr>
          <a:lstStyle/>
          <a:p>
            <a:endParaRPr lang="en-US" dirty="0"/>
          </a:p>
        </p:txBody>
      </p:sp>
      <p:sp>
        <p:nvSpPr>
          <p:cNvPr id="9" name="TextBox 8"/>
          <p:cNvSpPr txBox="1"/>
          <p:nvPr/>
        </p:nvSpPr>
        <p:spPr>
          <a:xfrm>
            <a:off x="142845" y="1571612"/>
            <a:ext cx="4714908" cy="923330"/>
          </a:xfrm>
          <a:prstGeom prst="rect">
            <a:avLst/>
          </a:prstGeom>
          <a:noFill/>
        </p:spPr>
        <p:txBody>
          <a:bodyPr wrap="square" rtlCol="0">
            <a:spAutoFit/>
          </a:bodyPr>
          <a:lstStyle/>
          <a:p>
            <a:r>
              <a:rPr lang="en-US" b="1" dirty="0" smtClean="0"/>
              <a:t> Histogram Plot</a:t>
            </a:r>
            <a:r>
              <a:rPr lang="en-US" dirty="0" smtClean="0"/>
              <a:t>: Visualize the distribution of key medical features to understand the underlying data patterns. </a:t>
            </a:r>
            <a:endParaRPr lang="en-US"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shot 2025-03-14 160529.png"/>
          <p:cNvPicPr>
            <a:picLocks noGrp="1" noChangeAspect="1"/>
          </p:cNvPicPr>
          <p:nvPr>
            <p:ph sz="quarter" idx="1"/>
          </p:nvPr>
        </p:nvPicPr>
        <p:blipFill>
          <a:blip r:embed="rId2"/>
          <a:stretch>
            <a:fillRect/>
          </a:stretch>
        </p:blipFill>
        <p:spPr>
          <a:xfrm>
            <a:off x="285720" y="928670"/>
            <a:ext cx="3357586" cy="2714644"/>
          </a:xfrm>
        </p:spPr>
      </p:pic>
      <p:pic>
        <p:nvPicPr>
          <p:cNvPr id="5" name="Picture 4" descr="Screenshot 2025-03-14 160610.png"/>
          <p:cNvPicPr>
            <a:picLocks noChangeAspect="1"/>
          </p:cNvPicPr>
          <p:nvPr/>
        </p:nvPicPr>
        <p:blipFill>
          <a:blip r:embed="rId3"/>
          <a:stretch>
            <a:fillRect/>
          </a:stretch>
        </p:blipFill>
        <p:spPr>
          <a:xfrm>
            <a:off x="4929190" y="1071546"/>
            <a:ext cx="3445478" cy="2571768"/>
          </a:xfrm>
          <a:prstGeom prst="rect">
            <a:avLst/>
          </a:prstGeom>
        </p:spPr>
      </p:pic>
      <p:pic>
        <p:nvPicPr>
          <p:cNvPr id="6" name="Picture 5" descr="Screenshot 2025-03-14 160733.png"/>
          <p:cNvPicPr>
            <a:picLocks noChangeAspect="1"/>
          </p:cNvPicPr>
          <p:nvPr/>
        </p:nvPicPr>
        <p:blipFill>
          <a:blip r:embed="rId4"/>
          <a:stretch>
            <a:fillRect/>
          </a:stretch>
        </p:blipFill>
        <p:spPr>
          <a:xfrm>
            <a:off x="285720" y="3714752"/>
            <a:ext cx="3357586" cy="2643206"/>
          </a:xfrm>
          <a:prstGeom prst="rect">
            <a:avLst/>
          </a:prstGeom>
        </p:spPr>
      </p:pic>
      <p:pic>
        <p:nvPicPr>
          <p:cNvPr id="7" name="Picture 6" descr="Screenshot 2025-03-14 160750.png"/>
          <p:cNvPicPr>
            <a:picLocks noChangeAspect="1"/>
          </p:cNvPicPr>
          <p:nvPr/>
        </p:nvPicPr>
        <p:blipFill>
          <a:blip r:embed="rId5"/>
          <a:stretch>
            <a:fillRect/>
          </a:stretch>
        </p:blipFill>
        <p:spPr>
          <a:xfrm>
            <a:off x="4929190" y="3714752"/>
            <a:ext cx="3500462" cy="2643556"/>
          </a:xfrm>
          <a:prstGeom prst="rect">
            <a:avLst/>
          </a:prstGeom>
        </p:spPr>
      </p:pic>
      <p:sp>
        <p:nvSpPr>
          <p:cNvPr id="8" name="TextBox 7"/>
          <p:cNvSpPr txBox="1"/>
          <p:nvPr/>
        </p:nvSpPr>
        <p:spPr>
          <a:xfrm>
            <a:off x="428596" y="500042"/>
            <a:ext cx="3778599" cy="369332"/>
          </a:xfrm>
          <a:prstGeom prst="rect">
            <a:avLst/>
          </a:prstGeom>
          <a:noFill/>
        </p:spPr>
        <p:txBody>
          <a:bodyPr wrap="none" rtlCol="0">
            <a:spAutoFit/>
          </a:bodyPr>
          <a:lstStyle/>
          <a:p>
            <a:r>
              <a:rPr lang="en-IN" u="sng" dirty="0" smtClean="0"/>
              <a:t>Distribution of Categorical features</a:t>
            </a:r>
            <a:endParaRPr lang="en-US" u="sng"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shot 2025-03-14 160809.png"/>
          <p:cNvPicPr>
            <a:picLocks noGrp="1" noChangeAspect="1"/>
          </p:cNvPicPr>
          <p:nvPr>
            <p:ph sz="quarter" idx="1"/>
          </p:nvPr>
        </p:nvPicPr>
        <p:blipFill>
          <a:blip r:embed="rId2"/>
          <a:stretch>
            <a:fillRect/>
          </a:stretch>
        </p:blipFill>
        <p:spPr>
          <a:xfrm>
            <a:off x="285720" y="214290"/>
            <a:ext cx="3071834" cy="3092820"/>
          </a:xfrm>
        </p:spPr>
      </p:pic>
      <p:pic>
        <p:nvPicPr>
          <p:cNvPr id="5" name="Picture 4" descr="Screenshot 2025-03-14 160832.png"/>
          <p:cNvPicPr>
            <a:picLocks noChangeAspect="1"/>
          </p:cNvPicPr>
          <p:nvPr/>
        </p:nvPicPr>
        <p:blipFill>
          <a:blip r:embed="rId3"/>
          <a:stretch>
            <a:fillRect/>
          </a:stretch>
        </p:blipFill>
        <p:spPr>
          <a:xfrm>
            <a:off x="5214942" y="142852"/>
            <a:ext cx="3391383" cy="3143272"/>
          </a:xfrm>
          <a:prstGeom prst="rect">
            <a:avLst/>
          </a:prstGeom>
        </p:spPr>
      </p:pic>
      <p:pic>
        <p:nvPicPr>
          <p:cNvPr id="6" name="Picture 5" descr="Screenshot 2025-03-14 160916.png"/>
          <p:cNvPicPr>
            <a:picLocks noChangeAspect="1"/>
          </p:cNvPicPr>
          <p:nvPr/>
        </p:nvPicPr>
        <p:blipFill>
          <a:blip r:embed="rId4"/>
          <a:stretch>
            <a:fillRect/>
          </a:stretch>
        </p:blipFill>
        <p:spPr>
          <a:xfrm>
            <a:off x="5143504" y="3500438"/>
            <a:ext cx="3571901" cy="3000372"/>
          </a:xfrm>
          <a:prstGeom prst="rect">
            <a:avLst/>
          </a:prstGeom>
        </p:spPr>
      </p:pic>
      <p:sp>
        <p:nvSpPr>
          <p:cNvPr id="7" name="TextBox 6"/>
          <p:cNvSpPr txBox="1"/>
          <p:nvPr/>
        </p:nvSpPr>
        <p:spPr>
          <a:xfrm>
            <a:off x="285721" y="3429001"/>
            <a:ext cx="4714907" cy="2862322"/>
          </a:xfrm>
          <a:prstGeom prst="rect">
            <a:avLst/>
          </a:prstGeom>
          <a:noFill/>
        </p:spPr>
        <p:txBody>
          <a:bodyPr wrap="square" rtlCol="0">
            <a:spAutoFit/>
          </a:bodyPr>
          <a:lstStyle/>
          <a:p>
            <a:r>
              <a:rPr lang="en-US" dirty="0" smtClean="0"/>
              <a:t>There is a higher number of patients from urban areas compared to rural areas. This could be due to the availability of healthcare facilities and population density in urban areas. </a:t>
            </a:r>
          </a:p>
          <a:p>
            <a:r>
              <a:rPr lang="en-US" dirty="0" smtClean="0"/>
              <a:t>The majority of patients are either smokers or non-smokers, while a small portion has an unknown smoking status. The "Unknown" category could be due to missing data or patient non-disclosure.</a:t>
            </a:r>
            <a:endParaRPr lang="en-US" dirty="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shot 2025-03-14 163229.png"/>
          <p:cNvPicPr>
            <a:picLocks noGrp="1" noChangeAspect="1"/>
          </p:cNvPicPr>
          <p:nvPr>
            <p:ph sz="quarter" idx="1"/>
          </p:nvPr>
        </p:nvPicPr>
        <p:blipFill>
          <a:blip r:embed="rId2"/>
          <a:stretch>
            <a:fillRect/>
          </a:stretch>
        </p:blipFill>
        <p:spPr>
          <a:xfrm>
            <a:off x="142844" y="642918"/>
            <a:ext cx="5929354" cy="3929090"/>
          </a:xfrm>
        </p:spPr>
      </p:pic>
      <p:sp>
        <p:nvSpPr>
          <p:cNvPr id="6" name="TextBox 5"/>
          <p:cNvSpPr txBox="1"/>
          <p:nvPr/>
        </p:nvSpPr>
        <p:spPr>
          <a:xfrm>
            <a:off x="571472" y="285728"/>
            <a:ext cx="1035861" cy="369332"/>
          </a:xfrm>
          <a:prstGeom prst="rect">
            <a:avLst/>
          </a:prstGeom>
          <a:noFill/>
        </p:spPr>
        <p:txBody>
          <a:bodyPr wrap="none" rtlCol="0">
            <a:spAutoFit/>
          </a:bodyPr>
          <a:lstStyle/>
          <a:p>
            <a:r>
              <a:rPr lang="en-IN" u="sng" dirty="0" err="1" smtClean="0"/>
              <a:t>Boxplot</a:t>
            </a:r>
            <a:r>
              <a:rPr lang="en-IN" dirty="0" smtClean="0"/>
              <a:t> </a:t>
            </a:r>
            <a:endParaRPr lang="en-US" dirty="0"/>
          </a:p>
        </p:txBody>
      </p:sp>
      <p:sp>
        <p:nvSpPr>
          <p:cNvPr id="7" name="TextBox 6"/>
          <p:cNvSpPr txBox="1"/>
          <p:nvPr/>
        </p:nvSpPr>
        <p:spPr>
          <a:xfrm>
            <a:off x="214282" y="4572008"/>
            <a:ext cx="6072230" cy="2308324"/>
          </a:xfrm>
          <a:prstGeom prst="rect">
            <a:avLst/>
          </a:prstGeom>
          <a:noFill/>
        </p:spPr>
        <p:txBody>
          <a:bodyPr wrap="square" rtlCol="0">
            <a:spAutoFit/>
          </a:bodyPr>
          <a:lstStyle/>
          <a:p>
            <a:r>
              <a:rPr lang="en-US" sz="1200" b="1" dirty="0" smtClean="0"/>
              <a:t>Median and Quartile Distribution:</a:t>
            </a:r>
          </a:p>
          <a:p>
            <a:r>
              <a:rPr lang="en-US" sz="1200" dirty="0" smtClean="0"/>
              <a:t>The median line inside each box shows the central tendency.</a:t>
            </a:r>
          </a:p>
          <a:p>
            <a:r>
              <a:rPr lang="en-US" sz="1200" dirty="0" smtClean="0"/>
              <a:t>plasma glucose has a higher median compared to other features.</a:t>
            </a:r>
          </a:p>
          <a:p>
            <a:r>
              <a:rPr lang="en-US" sz="1200" dirty="0" smtClean="0"/>
              <a:t>The spread of blood pressure and cholesterol indicates that these features have variation.</a:t>
            </a:r>
          </a:p>
          <a:p>
            <a:r>
              <a:rPr lang="en-US" sz="1200" b="1" dirty="0" err="1" smtClean="0"/>
              <a:t>Skewness</a:t>
            </a:r>
            <a:r>
              <a:rPr lang="en-US" sz="1200" b="1" dirty="0" smtClean="0"/>
              <a:t>:</a:t>
            </a:r>
          </a:p>
          <a:p>
            <a:r>
              <a:rPr lang="en-US" sz="1200" dirty="0" smtClean="0"/>
              <a:t>If the median line is closer to the bottom or top of the box, it suggests </a:t>
            </a:r>
            <a:r>
              <a:rPr lang="en-US" sz="1200" dirty="0" err="1" smtClean="0"/>
              <a:t>skewness</a:t>
            </a:r>
            <a:r>
              <a:rPr lang="en-US" sz="1200" dirty="0" smtClean="0"/>
              <a:t>.</a:t>
            </a:r>
          </a:p>
          <a:p>
            <a:r>
              <a:rPr lang="en-US" sz="1200" dirty="0" smtClean="0"/>
              <a:t>For example, insulin appears to have a positive skew (median closer to the bottom).</a:t>
            </a:r>
          </a:p>
          <a:p>
            <a:r>
              <a:rPr lang="en-US" sz="1200" dirty="0" smtClean="0"/>
              <a:t>Potential Data Imbalance:</a:t>
            </a:r>
          </a:p>
          <a:p>
            <a:r>
              <a:rPr lang="en-US" sz="1200" dirty="0" smtClean="0"/>
              <a:t>Some features like skin thickness and diabetes pedigree have relatively narrow </a:t>
            </a:r>
            <a:r>
              <a:rPr lang="en-US" sz="1200" dirty="0" err="1" smtClean="0"/>
              <a:t>interquartile</a:t>
            </a:r>
            <a:r>
              <a:rPr lang="en-US" sz="1200" dirty="0" smtClean="0"/>
              <a:t> ranges, suggesting limited variance.</a:t>
            </a:r>
          </a:p>
          <a:p>
            <a:endParaRPr lang="en-US" sz="1200" dirty="0"/>
          </a:p>
        </p:txBody>
      </p:sp>
      <p:sp>
        <p:nvSpPr>
          <p:cNvPr id="8" name="TextBox 7"/>
          <p:cNvSpPr txBox="1"/>
          <p:nvPr/>
        </p:nvSpPr>
        <p:spPr>
          <a:xfrm>
            <a:off x="6357950" y="500042"/>
            <a:ext cx="2571768" cy="6186309"/>
          </a:xfrm>
          <a:prstGeom prst="rect">
            <a:avLst/>
          </a:prstGeom>
          <a:noFill/>
        </p:spPr>
        <p:txBody>
          <a:bodyPr wrap="square" rtlCol="0">
            <a:spAutoFit/>
          </a:bodyPr>
          <a:lstStyle/>
          <a:p>
            <a:r>
              <a:rPr lang="en-US" b="1" dirty="0" smtClean="0"/>
              <a:t>Presence of Outliers</a:t>
            </a:r>
            <a:r>
              <a:rPr lang="en-US" dirty="0" smtClean="0"/>
              <a:t>: Blood pressure and cholesterol levels show significant outliers. The dots outside the whiskers indicate extreme values that deviate from the normal range.</a:t>
            </a:r>
          </a:p>
          <a:p>
            <a:r>
              <a:rPr lang="en-US" dirty="0" smtClean="0"/>
              <a:t>Variation Across </a:t>
            </a:r>
            <a:endParaRPr lang="en-US" b="1" dirty="0"/>
          </a:p>
          <a:p>
            <a:endParaRPr lang="en-US" b="1" dirty="0" smtClean="0"/>
          </a:p>
          <a:p>
            <a:r>
              <a:rPr lang="en-US" dirty="0" smtClean="0"/>
              <a:t>Features like cholesterol, plasma glucose, and max heart rate have a wide range of values, indicating </a:t>
            </a:r>
            <a:r>
              <a:rPr lang="en-US" b="1" dirty="0" smtClean="0"/>
              <a:t>high variability</a:t>
            </a:r>
            <a:r>
              <a:rPr lang="en-US" dirty="0" smtClean="0"/>
              <a:t>.</a:t>
            </a:r>
          </a:p>
          <a:p>
            <a:r>
              <a:rPr lang="en-US" dirty="0" smtClean="0"/>
              <a:t>On the other hand, diabetes pedigree and BMI have a more </a:t>
            </a:r>
            <a:r>
              <a:rPr lang="en-US" b="1" dirty="0" smtClean="0"/>
              <a:t>concentrated range.</a:t>
            </a:r>
            <a:endParaRPr lang="en-US" b="1" dirty="0"/>
          </a:p>
        </p:txBody>
      </p:sp>
    </p:spTree>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Civic">
  <a:themeElements>
    <a:clrScheme name="Civic">
      <a:dk1>
        <a:sysClr val="windowText" lastClr="000000"/>
      </a:dk1>
      <a:lt1>
        <a:sysClr val="window" lastClr="FFFFFF"/>
      </a:lt1>
      <a:dk2>
        <a:srgbClr val="646B86"/>
      </a:dk2>
      <a:lt2>
        <a:srgbClr val="C5D1D7"/>
      </a:lt2>
      <a:accent1>
        <a:srgbClr val="D16349"/>
      </a:accent1>
      <a:accent2>
        <a:srgbClr val="CCB400"/>
      </a:accent2>
      <a:accent3>
        <a:srgbClr val="8CADAE"/>
      </a:accent3>
      <a:accent4>
        <a:srgbClr val="8C7B70"/>
      </a:accent4>
      <a:accent5>
        <a:srgbClr val="8FB08C"/>
      </a:accent5>
      <a:accent6>
        <a:srgbClr val="D19049"/>
      </a:accent6>
      <a:hlink>
        <a:srgbClr val="00A3D6"/>
      </a:hlink>
      <a:folHlink>
        <a:srgbClr val="694F07"/>
      </a:folHlink>
    </a:clrScheme>
    <a:fontScheme name="Civic">
      <a:majorFont>
        <a:latin typeface="Georgia"/>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Georgia"/>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Civic">
      <a:fillStyleLst>
        <a:solidFill>
          <a:schemeClr val="phClr"/>
        </a:solidFill>
        <a:solidFill>
          <a:schemeClr val="phClr">
            <a:tint val="45000"/>
          </a:schemeClr>
        </a:solidFill>
        <a:solidFill>
          <a:schemeClr val="phClr">
            <a:tint val="95000"/>
          </a:schemeClr>
        </a:solidFill>
      </a:fillStyleLst>
      <a:lnStyleLst>
        <a:ln w="9525" cap="flat" cmpd="sng" algn="ctr">
          <a:solidFill>
            <a:schemeClr val="phClr"/>
          </a:solidFill>
          <a:prstDash val="solid"/>
        </a:ln>
        <a:ln w="11429" cap="flat" cmpd="sng" algn="ctr">
          <a:solidFill>
            <a:schemeClr val="phClr"/>
          </a:solidFill>
          <a:prstDash val="sysDash"/>
        </a:ln>
        <a:ln w="20000" cap="flat" cmpd="sng" algn="ctr">
          <a:solidFill>
            <a:schemeClr val="phClr"/>
          </a:solidFill>
          <a:prstDash val="solid"/>
        </a:ln>
      </a:lnStyleLst>
      <a:effectStyleLst>
        <a:effectStyle>
          <a:effectLst>
            <a:outerShdw blurRad="50800" dist="25400" dir="5400000" rotWithShape="0">
              <a:srgbClr val="000000">
                <a:alpha val="35000"/>
              </a:srgbClr>
            </a:outerShdw>
          </a:effectLst>
        </a:effectStyle>
        <a:effectStyle>
          <a:effectLst>
            <a:outerShdw blurRad="50800" dist="25400" dir="5400000" rotWithShape="0">
              <a:srgbClr val="000000">
                <a:alpha val="45000"/>
              </a:srgbClr>
            </a:outerShdw>
          </a:effectLst>
          <a:scene3d>
            <a:camera prst="orthographicFront" fov="0">
              <a:rot lat="0" lon="0" rev="0"/>
            </a:camera>
            <a:lightRig rig="threePt" dir="t">
              <a:rot lat="0" lon="0" rev="0"/>
            </a:lightRig>
          </a:scene3d>
          <a:sp3d contourW="9525" prstMaterial="matte">
            <a:bevelT w="0" h="0"/>
            <a:contourClr>
              <a:schemeClr val="phClr">
                <a:shade val="70000"/>
                <a:satMod val="105000"/>
              </a:schemeClr>
            </a:contourClr>
          </a:sp3d>
        </a:effectStyle>
        <a:effectStyle>
          <a:effectLst>
            <a:outerShdw blurRad="50800" dist="25400" dir="5400000" rotWithShape="0">
              <a:srgbClr val="000000">
                <a:alpha val="45000"/>
              </a:srgbClr>
            </a:outerShdw>
          </a:effectLst>
          <a:scene3d>
            <a:camera prst="orthographicFront" fov="0">
              <a:rot lat="0" lon="0" rev="0"/>
            </a:camera>
            <a:lightRig rig="soft" dir="b">
              <a:rot lat="0" lon="0" rev="0"/>
            </a:lightRig>
          </a:scene3d>
          <a:sp3d prstMaterial="dkEdge">
            <a:bevelT w="63500" h="63500" prst="cross"/>
            <a:contourClr>
              <a:schemeClr val="phClr"/>
            </a:contourClr>
          </a:sp3d>
        </a:effectStyle>
      </a:effectStyleLst>
      <a:bgFillStyleLst>
        <a:solidFill>
          <a:schemeClr val="phClr"/>
        </a:solidFill>
        <a:blipFill>
          <a:blip xmlns:r="http://schemas.openxmlformats.org/officeDocument/2006/relationships" r:embed="rId1">
            <a:duotone>
              <a:schemeClr val="phClr">
                <a:shade val="70000"/>
                <a:satMod val="115000"/>
              </a:schemeClr>
              <a:schemeClr val="phClr">
                <a:tint val="85000"/>
              </a:schemeClr>
            </a:duotone>
          </a:blip>
          <a:tile tx="0" ty="0" sx="85000" sy="85000" flip="none" algn="tl"/>
        </a:blipFill>
        <a:blipFill>
          <a:blip xmlns:r="http://schemas.openxmlformats.org/officeDocument/2006/relationships" r:embed="rId2">
            <a:duotone>
              <a:schemeClr val="phClr">
                <a:shade val="65000"/>
                <a:satMod val="115000"/>
              </a:schemeClr>
              <a:schemeClr val="phClr">
                <a:tint val="85000"/>
              </a:schemeClr>
            </a:duotone>
          </a:blip>
          <a:tile tx="0" ty="0" sx="65000" sy="65000" flip="none"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Civic</Template>
  <TotalTime>593</TotalTime>
  <Words>1549</Words>
  <Application>Microsoft Office PowerPoint</Application>
  <PresentationFormat>On-screen Show (4:3)</PresentationFormat>
  <Paragraphs>178</Paragraphs>
  <Slides>28</Slides>
  <Notes>0</Notes>
  <HiddenSlides>0</HiddenSlides>
  <MMClips>0</MMClips>
  <ScaleCrop>false</ScaleCrop>
  <HeadingPairs>
    <vt:vector size="4" baseType="variant">
      <vt:variant>
        <vt:lpstr>Theme</vt:lpstr>
      </vt:variant>
      <vt:variant>
        <vt:i4>1</vt:i4>
      </vt:variant>
      <vt:variant>
        <vt:lpstr>Slide Titles</vt:lpstr>
      </vt:variant>
      <vt:variant>
        <vt:i4>28</vt:i4>
      </vt:variant>
    </vt:vector>
  </HeadingPairs>
  <TitlesOfParts>
    <vt:vector size="29" baseType="lpstr">
      <vt:lpstr>Civic</vt:lpstr>
      <vt:lpstr>Patient Triage System for Emergency Care Using Clustering</vt:lpstr>
      <vt:lpstr>Contents</vt:lpstr>
      <vt:lpstr>INTRODUCTION</vt:lpstr>
      <vt:lpstr>ABOUT THE DATA</vt:lpstr>
      <vt:lpstr>OBJECTIVE OF THE STUDY</vt:lpstr>
      <vt:lpstr>EDA</vt:lpstr>
      <vt:lpstr>Slide 7</vt:lpstr>
      <vt:lpstr>Slide 8</vt:lpstr>
      <vt:lpstr>Slide 9</vt:lpstr>
      <vt:lpstr>Slide 10</vt:lpstr>
      <vt:lpstr>Slide 11</vt:lpstr>
      <vt:lpstr>Slide 12</vt:lpstr>
      <vt:lpstr>Slide 13</vt:lpstr>
      <vt:lpstr>Slide 14</vt:lpstr>
      <vt:lpstr>MODEL BUILDING  &amp; EVALUATION</vt:lpstr>
      <vt:lpstr>Slide 16</vt:lpstr>
      <vt:lpstr>Model Selection </vt:lpstr>
      <vt:lpstr>Slide 18</vt:lpstr>
      <vt:lpstr>Slide 19</vt:lpstr>
      <vt:lpstr>Slide 20</vt:lpstr>
      <vt:lpstr>MODEL DEPLOYMENT</vt:lpstr>
      <vt:lpstr>Slide 22</vt:lpstr>
      <vt:lpstr>Slide 23</vt:lpstr>
      <vt:lpstr>Slide 24</vt:lpstr>
      <vt:lpstr>CHALLEGES FACED DURING THE PROJECT</vt:lpstr>
      <vt:lpstr>OVERCAME THE CHALLENGES </vt:lpstr>
      <vt:lpstr>CONCLUSION</vt:lpstr>
      <vt:lpstr>Slide 28</vt:lpstr>
    </vt:vector>
  </TitlesOfParts>
  <Company>HP</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Pri</dc:title>
  <dc:creator>Adithya A</dc:creator>
  <cp:lastModifiedBy>Adithya A</cp:lastModifiedBy>
  <cp:revision>45</cp:revision>
  <dcterms:created xsi:type="dcterms:W3CDTF">2025-03-14T06:48:18Z</dcterms:created>
  <dcterms:modified xsi:type="dcterms:W3CDTF">2025-03-14T16:51:31Z</dcterms:modified>
</cp:coreProperties>
</file>